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9_F6FCF129.xml" ContentType="application/vnd.ms-powerpoint.comments+xml"/>
  <Override PartName="/ppt/notesSlides/notesSlide4.xml" ContentType="application/vnd.openxmlformats-officedocument.presentationml.notesSlide+xml"/>
  <Override PartName="/ppt/comments/modernComment_103_33A16DF.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79" r:id="rId4"/>
    <p:sldId id="262" r:id="rId5"/>
    <p:sldId id="614" r:id="rId6"/>
    <p:sldId id="268" r:id="rId7"/>
    <p:sldId id="269" r:id="rId8"/>
    <p:sldId id="272" r:id="rId9"/>
    <p:sldId id="261" r:id="rId10"/>
    <p:sldId id="258" r:id="rId11"/>
    <p:sldId id="281" r:id="rId12"/>
    <p:sldId id="259" r:id="rId13"/>
    <p:sldId id="280" r:id="rId14"/>
    <p:sldId id="260" r:id="rId15"/>
    <p:sldId id="610" r:id="rId16"/>
    <p:sldId id="285" r:id="rId17"/>
    <p:sldId id="612" r:id="rId18"/>
    <p:sldId id="613" r:id="rId19"/>
    <p:sldId id="282" r:id="rId20"/>
    <p:sldId id="283" r:id="rId21"/>
    <p:sldId id="263" r:id="rId22"/>
    <p:sldId id="284" r:id="rId23"/>
    <p:sldId id="286" r:id="rId24"/>
    <p:sldId id="330" r:id="rId25"/>
    <p:sldId id="611"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0A35E-40CA-39A9-67D9-54A1C63DCF38}" name="Matthew Jalandoni" initials="MJ" userId="S::mjalandoni@flannerygeorgalis.com::e25232d8-955d-4f40-b003-ca56bf8e5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94660"/>
  </p:normalViewPr>
  <p:slideViewPr>
    <p:cSldViewPr snapToGrid="0">
      <p:cViewPr varScale="1">
        <p:scale>
          <a:sx n="119" d="100"/>
          <a:sy n="119" d="100"/>
        </p:scale>
        <p:origin x="10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omments/modernComment_103_33A16DF.xml><?xml version="1.0" encoding="utf-8"?>
<p188:cmLst xmlns:a="http://schemas.openxmlformats.org/drawingml/2006/main" xmlns:r="http://schemas.openxmlformats.org/officeDocument/2006/relationships" xmlns:p188="http://schemas.microsoft.com/office/powerpoint/2018/8/main">
  <p188:cm id="{94026B80-D0E2-4BAB-8650-C552C2134891}" authorId="{F4F0A35E-40CA-39A9-67D9-54A1C63DCF38}" created="2024-09-17T15:02:34.099">
    <ac:txMkLst xmlns:ac="http://schemas.microsoft.com/office/drawing/2013/main/command">
      <pc:docMk xmlns:pc="http://schemas.microsoft.com/office/powerpoint/2013/main/command"/>
      <pc:sldMk xmlns:pc="http://schemas.microsoft.com/office/powerpoint/2013/main/command" cId="54138591" sldId="259"/>
      <ac:spMk id="3" creationId="{39298106-79BE-9A18-7786-B435927A2B6A}"/>
      <ac:txMk cp="152">
        <ac:context len="469" hash="3549084786"/>
      </ac:txMk>
    </ac:txMkLst>
    <p188:pos x="5485598" y="1427496"/>
    <p188:txBody>
      <a:bodyPr/>
      <a:lstStyle/>
      <a:p>
        <a:r>
          <a:rPr lang="en-US"/>
          <a:t>Several sections of ORC 2915 apply</a:t>
        </a:r>
      </a:p>
    </p188:txBody>
  </p188:cm>
</p188:cmLst>
</file>

<file path=ppt/comments/modernComment_119_F6FCF129.xml><?xml version="1.0" encoding="utf-8"?>
<p188:cmLst xmlns:a="http://schemas.openxmlformats.org/drawingml/2006/main" xmlns:r="http://schemas.openxmlformats.org/officeDocument/2006/relationships" xmlns:p188="http://schemas.microsoft.com/office/powerpoint/2018/8/main">
  <p188:cm id="{A53AAEDD-D721-47A3-83B1-6BA9E1F6280B}" authorId="{F4F0A35E-40CA-39A9-67D9-54A1C63DCF38}" created="2024-09-17T14:59:37.833">
    <ac:txMkLst xmlns:ac="http://schemas.microsoft.com/office/drawing/2013/main/command">
      <pc:docMk xmlns:pc="http://schemas.microsoft.com/office/powerpoint/2013/main/command"/>
      <pc:sldMk xmlns:pc="http://schemas.microsoft.com/office/powerpoint/2013/main/command" cId="4143771945" sldId="281"/>
      <ac:spMk id="3" creationId="{D1F8510C-5E98-CFBD-6332-1CD118208CEB}"/>
      <ac:txMk cp="252" len="83">
        <ac:context len="338" hash="359058056"/>
      </ac:txMk>
    </ac:txMkLst>
    <p188:pos x="9297202" y="3757028"/>
    <p188:txBody>
      <a:bodyPr/>
      <a:lstStyle/>
      <a:p>
        <a:r>
          <a:rPr lang="en-US"/>
          <a:t>Giving examples of 501(c)(3) organizations to show the difference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F5938C-69FF-41B0-BA70-8066707E8E41}" type="datetimeFigureOut">
              <a:rPr lang="en-US" smtClean="0"/>
              <a:t>11/29/2024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D3703A9-0F73-49B5-B7B7-86BDB2A828B6}" type="slidenum">
              <a:rPr lang="en-US" smtClean="0"/>
              <a:t>‹#›</a:t>
            </a:fld>
            <a:endParaRPr lang="en-US" dirty="0"/>
          </a:p>
        </p:txBody>
      </p:sp>
    </p:spTree>
    <p:extLst>
      <p:ext uri="{BB962C8B-B14F-4D97-AF65-F5344CB8AC3E}">
        <p14:creationId xmlns:p14="http://schemas.microsoft.com/office/powerpoint/2010/main" val="42068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a:t>
            </a:fld>
            <a:endParaRPr lang="en-US" dirty="0"/>
          </a:p>
        </p:txBody>
      </p:sp>
    </p:spTree>
    <p:extLst>
      <p:ext uri="{BB962C8B-B14F-4D97-AF65-F5344CB8AC3E}">
        <p14:creationId xmlns:p14="http://schemas.microsoft.com/office/powerpoint/2010/main" val="52049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6</a:t>
            </a:fld>
            <a:endParaRPr lang="en-US" dirty="0"/>
          </a:p>
        </p:txBody>
      </p:sp>
    </p:spTree>
    <p:extLst>
      <p:ext uri="{BB962C8B-B14F-4D97-AF65-F5344CB8AC3E}">
        <p14:creationId xmlns:p14="http://schemas.microsoft.com/office/powerpoint/2010/main" val="1772704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10</a:t>
            </a:fld>
            <a:endParaRPr lang="en-US" dirty="0"/>
          </a:p>
        </p:txBody>
      </p:sp>
    </p:spTree>
    <p:extLst>
      <p:ext uri="{BB962C8B-B14F-4D97-AF65-F5344CB8AC3E}">
        <p14:creationId xmlns:p14="http://schemas.microsoft.com/office/powerpoint/2010/main" val="511180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11</a:t>
            </a:fld>
            <a:endParaRPr lang="en-US" dirty="0"/>
          </a:p>
        </p:txBody>
      </p:sp>
    </p:spTree>
    <p:extLst>
      <p:ext uri="{BB962C8B-B14F-4D97-AF65-F5344CB8AC3E}">
        <p14:creationId xmlns:p14="http://schemas.microsoft.com/office/powerpoint/2010/main" val="133127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8027" indent="-178027">
              <a:buFont typeface="Arial" panose="020B0604020202020204" pitchFamily="34" charset="0"/>
              <a:buChar char="•"/>
            </a:pPr>
            <a:endParaRPr lang="en-US" dirty="0"/>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Even though state laws allow gambling, they can still regulate it, which they have done. </a:t>
            </a:r>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O.R.C. 2915.101 </a:t>
            </a:r>
            <a:r>
              <a:rPr lang="en-US" i="1" kern="100" dirty="0">
                <a:latin typeface="Aptos" panose="020B0004020202020204" pitchFamily="34" charset="0"/>
                <a:ea typeface="Aptos" panose="020B0004020202020204" pitchFamily="34" charset="0"/>
                <a:cs typeface="Times New Roman" panose="02020603050405020304" pitchFamily="18" charset="0"/>
              </a:rPr>
              <a:t>requires</a:t>
            </a:r>
            <a:r>
              <a:rPr lang="en-US" kern="100" dirty="0">
                <a:latin typeface="Aptos" panose="020B0004020202020204" pitchFamily="34" charset="0"/>
                <a:ea typeface="Aptos" panose="020B0004020202020204" pitchFamily="34" charset="0"/>
                <a:cs typeface="Times New Roman" panose="02020603050405020304" pitchFamily="18" charset="0"/>
              </a:rPr>
              <a:t> that at least 25% of the net profit from sales of instant/electronic instant bingo go to organizations listed in 2915.01(V)(1), including a 501(c)(3) organization – like VFWOC</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VFWOC is defined as an organization with a “charitable purpose”</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Remember, VFW (and other Posts) are </a:t>
            </a:r>
            <a:r>
              <a:rPr lang="en-US" i="1" kern="100" dirty="0">
                <a:latin typeface="Aptos" panose="020B0004020202020204" pitchFamily="34" charset="0"/>
                <a:ea typeface="Aptos" panose="020B0004020202020204" pitchFamily="34" charset="0"/>
                <a:cs typeface="Times New Roman" panose="02020603050405020304" pitchFamily="18" charset="0"/>
              </a:rPr>
              <a:t>not</a:t>
            </a:r>
            <a:r>
              <a:rPr lang="en-US" kern="100" dirty="0">
                <a:latin typeface="Aptos" panose="020B0004020202020204" pitchFamily="34" charset="0"/>
                <a:ea typeface="Aptos" panose="020B0004020202020204" pitchFamily="34" charset="0"/>
                <a:cs typeface="Times New Roman" panose="02020603050405020304" pitchFamily="18" charset="0"/>
              </a:rPr>
              <a:t> organizations with charitable purposes </a:t>
            </a:r>
          </a:p>
          <a:p>
            <a:pPr marL="1222953" lvl="2" indent="-291179" defTabSz="931774">
              <a:lnSpc>
                <a:spcPct val="115000"/>
              </a:lnSpc>
              <a:buFont typeface="Courier New" panose="02070309020205020404" pitchFamily="49" charset="0"/>
              <a:buChar char="o"/>
              <a:defRPr/>
            </a:pPr>
            <a:r>
              <a:rPr lang="en-US" kern="100" dirty="0">
                <a:latin typeface="Aptos" panose="020B0004020202020204" pitchFamily="34" charset="0"/>
                <a:ea typeface="Aptos" panose="020B0004020202020204" pitchFamily="34" charset="0"/>
                <a:cs typeface="Times New Roman" panose="02020603050405020304" pitchFamily="18" charset="0"/>
              </a:rPr>
              <a:t>This is covered by 2915.01(V)(2) – the law clearly prohibits donations from being made to Posts.</a:t>
            </a:r>
          </a:p>
          <a:p>
            <a:pPr marL="178027" indent="-178027">
              <a:buFont typeface="Arial" panose="020B0604020202020204" pitchFamily="34" charset="0"/>
              <a:buChar char="•"/>
            </a:pPr>
            <a:r>
              <a:rPr lang="en-US" dirty="0"/>
              <a:t>75% of the funds can be spent by the Post on member-only benefits like using these funds to pay for dinners, dances, private events that are limited to members.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AEE865-9C08-4460-97C5-6CEFD6B1EB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191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17</a:t>
            </a:fld>
            <a:endParaRPr lang="en-US" dirty="0"/>
          </a:p>
        </p:txBody>
      </p:sp>
    </p:spTree>
    <p:extLst>
      <p:ext uri="{BB962C8B-B14F-4D97-AF65-F5344CB8AC3E}">
        <p14:creationId xmlns:p14="http://schemas.microsoft.com/office/powerpoint/2010/main" val="1264238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20</a:t>
            </a:fld>
            <a:endParaRPr lang="en-US" dirty="0"/>
          </a:p>
        </p:txBody>
      </p:sp>
    </p:spTree>
    <p:extLst>
      <p:ext uri="{BB962C8B-B14F-4D97-AF65-F5344CB8AC3E}">
        <p14:creationId xmlns:p14="http://schemas.microsoft.com/office/powerpoint/2010/main" val="2682099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defTabSz="949478">
              <a:defRPr/>
            </a:pPr>
            <a:fld id="{838E38D6-833D-8240-8199-00A56835048E}" type="slidenum">
              <a:rPr lang="en-US">
                <a:solidFill>
                  <a:prstClr val="black"/>
                </a:solidFill>
                <a:latin typeface="Calibri" panose="020F0502020204030204"/>
              </a:rPr>
              <a:pPr defTabSz="949478">
                <a:defRPr/>
              </a:pPr>
              <a:t>23</a:t>
            </a:fld>
            <a:endParaRPr lang="en-US" dirty="0">
              <a:solidFill>
                <a:prstClr val="black"/>
              </a:solidFill>
              <a:latin typeface="Calibri" panose="020F0502020204030204"/>
            </a:endParaRPr>
          </a:p>
        </p:txBody>
      </p:sp>
      <p:sp>
        <p:nvSpPr>
          <p:cNvPr id="6" name="Notes Placeholder 5">
            <a:extLst>
              <a:ext uri="{FF2B5EF4-FFF2-40B4-BE49-F238E27FC236}">
                <a16:creationId xmlns:a16="http://schemas.microsoft.com/office/drawing/2014/main" id="{DA497B4B-AF21-4423-9F72-EA2DD0713E22}"/>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9994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D35-907E-A8E8-CA50-BCF222498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C29105-D892-4713-290C-AFBA00E1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EE9ADF-2681-22B3-797A-60FCD2792EC6}"/>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68F41695-668F-7C31-3876-FB2199B36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F7A978-A17F-8BC1-E7DD-DE31A8900B4E}"/>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371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AB8-2DE7-08FF-97AB-7728BA956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9BC8E6-5469-F4FC-2BE3-DAAF5B110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9517A-90A4-6131-E946-C653961E66F0}"/>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1C911C5B-3BFF-C822-19C5-6C6CE4101C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103A5-3234-1F87-0874-5B950FD4171B}"/>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8606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75FBC-586E-1898-D689-C42FC02845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4E3E18-76A7-CF66-4165-0973F2B3C6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3FD5C-F9FD-95A2-094A-D64021DC13BF}"/>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F3D82457-471F-7DC0-E32B-4FDA0E0571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89FE23-003F-EBC7-CC48-686DC34318A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2090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6160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140A98-8511-CD48-BAD5-CCA59673268B}"/>
              </a:ext>
            </a:extLst>
          </p:cNvPr>
          <p:cNvSpPr/>
          <p:nvPr userDrawn="1"/>
        </p:nvSpPr>
        <p:spPr>
          <a:xfrm>
            <a:off x="2" y="3872754"/>
            <a:ext cx="9782287"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0F51F9CD-1598-BB48-A3CF-960A7B4C5F16}"/>
              </a:ext>
            </a:extLst>
          </p:cNvPr>
          <p:cNvPicPr>
            <a:picLocks noChangeAspect="1"/>
          </p:cNvPicPr>
          <p:nvPr userDrawn="1"/>
        </p:nvPicPr>
        <p:blipFill>
          <a:blip r:embed="rId2"/>
          <a:stretch>
            <a:fillRect/>
          </a:stretch>
        </p:blipFill>
        <p:spPr>
          <a:xfrm>
            <a:off x="5173948" y="4315388"/>
            <a:ext cx="2498347" cy="768722"/>
          </a:xfrm>
          <a:prstGeom prst="rect">
            <a:avLst/>
          </a:prstGeom>
        </p:spPr>
      </p:pic>
      <p:sp>
        <p:nvSpPr>
          <p:cNvPr id="9" name="Rectangle 8">
            <a:extLst>
              <a:ext uri="{FF2B5EF4-FFF2-40B4-BE49-F238E27FC236}">
                <a16:creationId xmlns:a16="http://schemas.microsoft.com/office/drawing/2014/main" id="{A4598B39-88A5-BE42-B0C7-C71D5E207161}"/>
              </a:ext>
            </a:extLst>
          </p:cNvPr>
          <p:cNvSpPr/>
          <p:nvPr userDrawn="1"/>
        </p:nvSpPr>
        <p:spPr>
          <a:xfrm>
            <a:off x="11814287" y="2237867"/>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09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6CD82C-6358-F044-BD4F-73D856E2F14E}"/>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a:extLst>
              <a:ext uri="{FF2B5EF4-FFF2-40B4-BE49-F238E27FC236}">
                <a16:creationId xmlns:a16="http://schemas.microsoft.com/office/drawing/2014/main" id="{CB6322A6-CE10-4946-919A-284C212EE2BE}"/>
              </a:ext>
            </a:extLst>
          </p:cNvPr>
          <p:cNvSpPr/>
          <p:nvPr userDrawn="1"/>
        </p:nvSpPr>
        <p:spPr>
          <a:xfrm>
            <a:off x="-1" y="0"/>
            <a:ext cx="2133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Slide Number Placeholder 4">
            <a:extLst>
              <a:ext uri="{FF2B5EF4-FFF2-40B4-BE49-F238E27FC236}">
                <a16:creationId xmlns:a16="http://schemas.microsoft.com/office/drawing/2014/main" id="{96D65DCC-F667-614E-9A7D-1520E4A01CD2}"/>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8" name="Picture 7">
            <a:extLst>
              <a:ext uri="{FF2B5EF4-FFF2-40B4-BE49-F238E27FC236}">
                <a16:creationId xmlns:a16="http://schemas.microsoft.com/office/drawing/2014/main" id="{998A0C55-DAE7-5744-85A6-290129AC777C}"/>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3" name="Text Placeholder 2">
            <a:extLst>
              <a:ext uri="{FF2B5EF4-FFF2-40B4-BE49-F238E27FC236}">
                <a16:creationId xmlns:a16="http://schemas.microsoft.com/office/drawing/2014/main" id="{4AB8DDDB-1A06-ED4A-A6A9-F6C640F44948}"/>
              </a:ext>
            </a:extLst>
          </p:cNvPr>
          <p:cNvSpPr>
            <a:spLocks noGrp="1"/>
          </p:cNvSpPr>
          <p:nvPr>
            <p:ph type="body" sz="quarter" idx="10"/>
          </p:nvPr>
        </p:nvSpPr>
        <p:spPr>
          <a:xfrm>
            <a:off x="3132669" y="1944309"/>
            <a:ext cx="7268633" cy="3516312"/>
          </a:xfrm>
          <a:prstGeom prst="rect">
            <a:avLst/>
          </a:prstGeom>
        </p:spPr>
        <p:txBody>
          <a:bodyPr/>
          <a:lstStyle>
            <a:lvl1pPr marL="0" indent="0">
              <a:lnSpc>
                <a:spcPct val="150000"/>
              </a:lnSpc>
              <a:buNone/>
              <a:defRPr>
                <a:solidFill>
                  <a:schemeClr val="accent2"/>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accent2"/>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6787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755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46FBDD-2F19-384E-99D3-A0BE6134D6D3}"/>
              </a:ext>
            </a:extLst>
          </p:cNvPr>
          <p:cNvSpPr/>
          <p:nvPr userDrawn="1"/>
        </p:nvSpPr>
        <p:spPr>
          <a:xfrm>
            <a:off x="11814287" y="2264761"/>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60051FC6-7AB4-8848-B2AE-D420DF2521E3}"/>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C53227ED-487E-6641-8D71-1AA7D96330DE}"/>
              </a:ext>
            </a:extLst>
          </p:cNvPr>
          <p:cNvPicPr>
            <a:picLocks noChangeAspect="1"/>
          </p:cNvPicPr>
          <p:nvPr userDrawn="1"/>
        </p:nvPicPr>
        <p:blipFill>
          <a:blip r:embed="rId2"/>
          <a:stretch>
            <a:fillRect/>
          </a:stretch>
        </p:blipFill>
        <p:spPr>
          <a:xfrm>
            <a:off x="11035056" y="6430723"/>
            <a:ext cx="403909" cy="216380"/>
          </a:xfrm>
          <a:prstGeom prst="rect">
            <a:avLst/>
          </a:prstGeom>
        </p:spPr>
      </p:pic>
    </p:spTree>
    <p:extLst>
      <p:ext uri="{BB962C8B-B14F-4D97-AF65-F5344CB8AC3E}">
        <p14:creationId xmlns:p14="http://schemas.microsoft.com/office/powerpoint/2010/main" val="11229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B10-AE97-ABE8-304A-C77871B26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63823-8CC0-EC01-D00C-1AA1C3D8F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772FB-A170-0793-5C48-971B610A37D4}"/>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EA8D8AC0-4CBF-5A50-28CE-9E6C73F9E2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F1C2DC-2196-7D5F-EC0E-9A1937A2B4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12634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FA23-259E-0FC7-0692-7EE5839D5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1BA79-B03A-8924-4B24-3D93CA7C69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82A5D-1E30-C96E-581A-F06FC469059A}"/>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7333906B-A08D-6A8D-75D5-8A8EABB61F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AAE2E3-9662-ECCE-0BE9-5E6BDC57B5B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9944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6098-4E5C-B903-D435-64B2073E2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3BB4E-6E70-EC7A-6747-47FFF871C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7DED1-17A1-C52F-DF40-23C9DFD05A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66424D-0CD3-488F-91C9-2ECD61046DFA}"/>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6" name="Footer Placeholder 5">
            <a:extLst>
              <a:ext uri="{FF2B5EF4-FFF2-40B4-BE49-F238E27FC236}">
                <a16:creationId xmlns:a16="http://schemas.microsoft.com/office/drawing/2014/main" id="{DE2662E8-763F-D7E4-DEAB-9841F84812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99C693-8DC1-7CEB-516E-30526AD1FDBD}"/>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03693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16066-43EB-90A2-BE5E-16A262CB69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8E2B19-DA8A-0C77-BCC2-1A65203BF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94F6E6-7F8F-89DD-2AA8-711F28A5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B86D53-A2DD-9ED2-EE96-A5293B45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174A8-7389-CA99-0325-36C40BC2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7F19C6-EF56-B79D-BE9B-E103F7FE810E}"/>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8" name="Footer Placeholder 7">
            <a:extLst>
              <a:ext uri="{FF2B5EF4-FFF2-40B4-BE49-F238E27FC236}">
                <a16:creationId xmlns:a16="http://schemas.microsoft.com/office/drawing/2014/main" id="{CA7A09B2-4292-2576-4D11-460B444849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C0C631-FF2E-E73C-F212-BF5656F3B96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559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BB1-2BDA-777A-0925-E11B649D10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7E370-91C2-57D4-FBF3-4DA559A8FAAF}"/>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4" name="Footer Placeholder 3">
            <a:extLst>
              <a:ext uri="{FF2B5EF4-FFF2-40B4-BE49-F238E27FC236}">
                <a16:creationId xmlns:a16="http://schemas.microsoft.com/office/drawing/2014/main" id="{B46B7FDC-CF6F-5344-9EBB-FC8C3E2A78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8972D5-3B45-A913-4822-3FEBB2AA6A3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89515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597E6-8B73-2A5C-0586-F8934B8F6BF7}"/>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3" name="Footer Placeholder 2">
            <a:extLst>
              <a:ext uri="{FF2B5EF4-FFF2-40B4-BE49-F238E27FC236}">
                <a16:creationId xmlns:a16="http://schemas.microsoft.com/office/drawing/2014/main" id="{8256BA4D-3E68-4C9D-65E6-FFD67F3E372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89626B-BC50-10DF-14E0-469E52C121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17014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5142-72B3-05F6-51D8-E108D6BF0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6E207-8B41-1F9A-7687-2E4091470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D65BF-578D-11A7-26E1-74AB977CC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A80-20B8-EF71-3C39-68F6C41CCB4D}"/>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6" name="Footer Placeholder 5">
            <a:extLst>
              <a:ext uri="{FF2B5EF4-FFF2-40B4-BE49-F238E27FC236}">
                <a16:creationId xmlns:a16="http://schemas.microsoft.com/office/drawing/2014/main" id="{FE03F530-55A4-656B-538F-C5CAA2A907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2D17F4-DE86-A839-BEB5-5CDD0D7968B8}"/>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8056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BB93-EB4E-FAFD-A1C8-1F12E94AB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45220-510D-9AF6-4486-3AAF44A13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F5D4459-E9BF-7921-8CC9-6171D79F4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1B7D8-C070-C6A3-D21E-29D13A87C484}"/>
              </a:ext>
            </a:extLst>
          </p:cNvPr>
          <p:cNvSpPr>
            <a:spLocks noGrp="1"/>
          </p:cNvSpPr>
          <p:nvPr>
            <p:ph type="dt" sz="half" idx="10"/>
          </p:nvPr>
        </p:nvSpPr>
        <p:spPr/>
        <p:txBody>
          <a:bodyPr/>
          <a:lstStyle/>
          <a:p>
            <a:fld id="{A1ECE3BA-008F-45C7-98BB-AA312DF68469}" type="datetimeFigureOut">
              <a:rPr lang="en-US" smtClean="0"/>
              <a:t>11/29/2024</a:t>
            </a:fld>
            <a:endParaRPr lang="en-US" dirty="0"/>
          </a:p>
        </p:txBody>
      </p:sp>
      <p:sp>
        <p:nvSpPr>
          <p:cNvPr id="6" name="Footer Placeholder 5">
            <a:extLst>
              <a:ext uri="{FF2B5EF4-FFF2-40B4-BE49-F238E27FC236}">
                <a16:creationId xmlns:a16="http://schemas.microsoft.com/office/drawing/2014/main" id="{7598F1F2-6C4F-D8B0-F63C-197B939D24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43BCA9-B335-9B33-DA5B-3F6A3142359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7980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80322-7991-4771-C7CE-2715CCEFA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63DCB-F2B1-FE8B-FC2F-6BBAF5C5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382E1-12AA-644E-B087-D76070776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ECE3BA-008F-45C7-98BB-AA312DF68469}" type="datetimeFigureOut">
              <a:rPr lang="en-US" smtClean="0"/>
              <a:t>11/29/2024</a:t>
            </a:fld>
            <a:endParaRPr lang="en-US" dirty="0"/>
          </a:p>
        </p:txBody>
      </p:sp>
      <p:sp>
        <p:nvSpPr>
          <p:cNvPr id="5" name="Footer Placeholder 4">
            <a:extLst>
              <a:ext uri="{FF2B5EF4-FFF2-40B4-BE49-F238E27FC236}">
                <a16:creationId xmlns:a16="http://schemas.microsoft.com/office/drawing/2014/main" id="{EF2C661A-C886-4645-9303-9CA4CF0B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E0F4A8E-0BDD-22B1-761F-9E6D8212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3C62F4-B1C6-4DE2-A155-C221FD60DAB7}" type="slidenum">
              <a:rPr lang="en-US" smtClean="0"/>
              <a:t>‹#›</a:t>
            </a:fld>
            <a:endParaRPr lang="en-US" dirty="0"/>
          </a:p>
        </p:txBody>
      </p:sp>
    </p:spTree>
    <p:extLst>
      <p:ext uri="{BB962C8B-B14F-4D97-AF65-F5344CB8AC3E}">
        <p14:creationId xmlns:p14="http://schemas.microsoft.com/office/powerpoint/2010/main" val="324351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A211-0E91-7641-831C-9E26AB777CBF}" type="slidenum">
              <a:rPr lang="en-US" smtClean="0"/>
              <a:t>‹#›</a:t>
            </a:fld>
            <a:endParaRPr lang="en-US" dirty="0"/>
          </a:p>
        </p:txBody>
      </p:sp>
    </p:spTree>
    <p:extLst>
      <p:ext uri="{BB962C8B-B14F-4D97-AF65-F5344CB8AC3E}">
        <p14:creationId xmlns:p14="http://schemas.microsoft.com/office/powerpoint/2010/main" val="101585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19_F6FCF12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03_33A16DF.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vfwohiocharities.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manuelgross.blogspot.com/2014/12/el-arte-de-preguntar-y-escuchar-15.html"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717F4-B587-AE70-477B-15995985A9C2}"/>
              </a:ext>
            </a:extLst>
          </p:cNvPr>
          <p:cNvSpPr>
            <a:spLocks noGrp="1"/>
          </p:cNvSpPr>
          <p:nvPr>
            <p:ph type="ctrTitle"/>
          </p:nvPr>
        </p:nvSpPr>
        <p:spPr>
          <a:xfrm>
            <a:off x="1524000" y="506543"/>
            <a:ext cx="9144000" cy="2387600"/>
          </a:xfrm>
        </p:spPr>
        <p:txBody>
          <a:bodyPr/>
          <a:lstStyle/>
          <a:p>
            <a:r>
              <a:rPr lang="en-US" dirty="0"/>
              <a:t>VFWOC TRAINING</a:t>
            </a:r>
            <a:br>
              <a:rPr lang="en-US" dirty="0"/>
            </a:br>
            <a:endParaRPr lang="en-US" dirty="0"/>
          </a:p>
        </p:txBody>
      </p:sp>
      <p:sp>
        <p:nvSpPr>
          <p:cNvPr id="3" name="Subtitle 2">
            <a:extLst>
              <a:ext uri="{FF2B5EF4-FFF2-40B4-BE49-F238E27FC236}">
                <a16:creationId xmlns:a16="http://schemas.microsoft.com/office/drawing/2014/main" id="{4FE5A6CC-F9CE-C220-748F-9AE8DD233E9C}"/>
              </a:ext>
            </a:extLst>
          </p:cNvPr>
          <p:cNvSpPr>
            <a:spLocks noGrp="1"/>
          </p:cNvSpPr>
          <p:nvPr>
            <p:ph type="subTitle" idx="1"/>
          </p:nvPr>
        </p:nvSpPr>
        <p:spPr/>
        <p:txBody>
          <a:bodyPr/>
          <a:lstStyle/>
          <a:p>
            <a:r>
              <a:rPr lang="en-US" dirty="0"/>
              <a:t>Executive Director (ED), Board of Directors (BOD)</a:t>
            </a:r>
          </a:p>
          <a:p>
            <a:r>
              <a:rPr lang="en-US" b="1" dirty="0">
                <a:solidFill>
                  <a:srgbClr val="00B050"/>
                </a:solidFill>
              </a:rPr>
              <a:t>“GIVING WAY TOGETHER”</a:t>
            </a:r>
          </a:p>
          <a:p>
            <a:r>
              <a:rPr lang="en-US" dirty="0"/>
              <a:t>FIELD AGENTS</a:t>
            </a:r>
          </a:p>
        </p:txBody>
      </p:sp>
      <p:sp>
        <p:nvSpPr>
          <p:cNvPr id="4" name="Arrow: Curved Right 3">
            <a:extLst>
              <a:ext uri="{FF2B5EF4-FFF2-40B4-BE49-F238E27FC236}">
                <a16:creationId xmlns:a16="http://schemas.microsoft.com/office/drawing/2014/main" id="{5BA69E50-07F4-1026-4AC9-83BBE4EE5277}"/>
              </a:ext>
            </a:extLst>
          </p:cNvPr>
          <p:cNvSpPr/>
          <p:nvPr/>
        </p:nvSpPr>
        <p:spPr>
          <a:xfrm>
            <a:off x="2173822" y="3698637"/>
            <a:ext cx="614645"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urved Right 5">
            <a:extLst>
              <a:ext uri="{FF2B5EF4-FFF2-40B4-BE49-F238E27FC236}">
                <a16:creationId xmlns:a16="http://schemas.microsoft.com/office/drawing/2014/main" id="{4D26BDFE-DFDC-E656-E912-0FF8D4295BF5}"/>
              </a:ext>
            </a:extLst>
          </p:cNvPr>
          <p:cNvSpPr/>
          <p:nvPr/>
        </p:nvSpPr>
        <p:spPr>
          <a:xfrm rot="10800000">
            <a:off x="9387474" y="3647571"/>
            <a:ext cx="731520"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a:extLst>
              <a:ext uri="{FF2B5EF4-FFF2-40B4-BE49-F238E27FC236}">
                <a16:creationId xmlns:a16="http://schemas.microsoft.com/office/drawing/2014/main" id="{51FC1817-5C70-ED66-09B4-B13F4422BEA6}"/>
              </a:ext>
            </a:extLst>
          </p:cNvPr>
          <p:cNvSpPr txBox="1"/>
          <p:nvPr/>
        </p:nvSpPr>
        <p:spPr>
          <a:xfrm>
            <a:off x="8229600" y="5406501"/>
            <a:ext cx="3595456" cy="369332"/>
          </a:xfrm>
          <a:prstGeom prst="rect">
            <a:avLst/>
          </a:prstGeom>
          <a:noFill/>
        </p:spPr>
        <p:txBody>
          <a:bodyPr wrap="square" rtlCol="0">
            <a:spAutoFit/>
          </a:bodyPr>
          <a:lstStyle/>
          <a:p>
            <a:r>
              <a:rPr lang="en-US" dirty="0"/>
              <a:t>29 Nov 2024</a:t>
            </a:r>
            <a:endParaRPr lang="en-US" b="1" dirty="0">
              <a:solidFill>
                <a:srgbClr val="FF0000"/>
              </a:solidFill>
            </a:endParaRPr>
          </a:p>
        </p:txBody>
      </p:sp>
    </p:spTree>
    <p:extLst>
      <p:ext uri="{BB962C8B-B14F-4D97-AF65-F5344CB8AC3E}">
        <p14:creationId xmlns:p14="http://schemas.microsoft.com/office/powerpoint/2010/main" val="211076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83748-48E5-6405-0430-F3BD5F39E99A}"/>
              </a:ext>
            </a:extLst>
          </p:cNvPr>
          <p:cNvSpPr>
            <a:spLocks noGrp="1"/>
          </p:cNvSpPr>
          <p:nvPr>
            <p:ph type="title"/>
          </p:nvPr>
        </p:nvSpPr>
        <p:spPr/>
        <p:txBody>
          <a:bodyPr>
            <a:normAutofit/>
          </a:bodyPr>
          <a:lstStyle/>
          <a:p>
            <a:pPr algn="ctr"/>
            <a:r>
              <a:rPr lang="en-US" sz="6600" b="1" dirty="0"/>
              <a:t>501(c)19  VS.  501(3)</a:t>
            </a:r>
          </a:p>
        </p:txBody>
      </p:sp>
      <p:sp>
        <p:nvSpPr>
          <p:cNvPr id="3" name="Content Placeholder 2">
            <a:extLst>
              <a:ext uri="{FF2B5EF4-FFF2-40B4-BE49-F238E27FC236}">
                <a16:creationId xmlns:a16="http://schemas.microsoft.com/office/drawing/2014/main" id="{D1F8510C-5E98-CFBD-6332-1CD118208CEB}"/>
              </a:ext>
            </a:extLst>
          </p:cNvPr>
          <p:cNvSpPr>
            <a:spLocks noGrp="1"/>
          </p:cNvSpPr>
          <p:nvPr>
            <p:ph idx="1"/>
          </p:nvPr>
        </p:nvSpPr>
        <p:spPr/>
        <p:txBody>
          <a:bodyPr>
            <a:normAutofit fontScale="85000" lnSpcReduction="20000"/>
          </a:bodyPr>
          <a:lstStyle/>
          <a:p>
            <a:endParaRPr lang="en-US" dirty="0"/>
          </a:p>
          <a:p>
            <a:pPr lvl="1"/>
            <a:r>
              <a:rPr lang="en-US" sz="3200" dirty="0"/>
              <a:t>A 501(c)(19) organization may legally engage in activities that benefit only its members. </a:t>
            </a:r>
          </a:p>
          <a:p>
            <a:pPr lvl="2">
              <a:buFont typeface="Wingdings" panose="05000000000000000000" pitchFamily="2" charset="2"/>
              <a:buChar char="Ø"/>
            </a:pPr>
            <a:r>
              <a:rPr lang="en-US" sz="2800" dirty="0"/>
              <a:t>VFW POSTS</a:t>
            </a:r>
          </a:p>
          <a:p>
            <a:pPr lvl="2">
              <a:buFont typeface="Wingdings" panose="05000000000000000000" pitchFamily="2" charset="2"/>
              <a:buChar char="Ø"/>
            </a:pPr>
            <a:r>
              <a:rPr lang="en-US" sz="2800" dirty="0"/>
              <a:t>VFW DISTRICTS</a:t>
            </a:r>
          </a:p>
          <a:p>
            <a:pPr lvl="2">
              <a:buFont typeface="Wingdings" panose="05000000000000000000" pitchFamily="2" charset="2"/>
              <a:buChar char="Ø"/>
            </a:pPr>
            <a:r>
              <a:rPr lang="en-US" sz="2800" dirty="0"/>
              <a:t>VFW DEPARTMENT OF OHIO</a:t>
            </a:r>
          </a:p>
          <a:p>
            <a:pPr lvl="2">
              <a:buFont typeface="Wingdings" panose="05000000000000000000" pitchFamily="2" charset="2"/>
              <a:buChar char="Ø"/>
            </a:pPr>
            <a:r>
              <a:rPr lang="en-US" sz="2800" dirty="0"/>
              <a:t>NATIONAL VFW</a:t>
            </a:r>
          </a:p>
          <a:p>
            <a:pPr marL="457200" lvl="1" indent="0">
              <a:buNone/>
            </a:pPr>
            <a:endParaRPr lang="en-US" sz="3200" dirty="0"/>
          </a:p>
          <a:p>
            <a:pPr lvl="1"/>
            <a:r>
              <a:rPr lang="en-US" sz="3200" dirty="0"/>
              <a:t>A 501(c)(3) must provide a benefit to the public at large, or a large subset of the public.</a:t>
            </a:r>
          </a:p>
          <a:p>
            <a:pPr lvl="2">
              <a:buFont typeface="Wingdings" panose="05000000000000000000" pitchFamily="2" charset="2"/>
              <a:buChar char="Ø"/>
            </a:pPr>
            <a:r>
              <a:rPr lang="en-US" sz="2800" dirty="0"/>
              <a:t>VFWOC </a:t>
            </a:r>
            <a:endParaRPr lang="en-US" sz="2800" strike="sngStrike" dirty="0"/>
          </a:p>
          <a:p>
            <a:pPr lvl="2">
              <a:buFont typeface="Wingdings" panose="05000000000000000000" pitchFamily="2" charset="2"/>
              <a:buChar char="Ø"/>
            </a:pPr>
            <a:r>
              <a:rPr lang="en-US" sz="2800" dirty="0"/>
              <a:t>WOUNDED WARRIOR PROJECT, VFW NATIONAL HOME, ETC.</a:t>
            </a:r>
          </a:p>
          <a:p>
            <a:pPr lvl="2">
              <a:buFont typeface="Wingdings" panose="05000000000000000000" pitchFamily="2" charset="2"/>
              <a:buChar char="Ø"/>
            </a:pPr>
            <a:r>
              <a:rPr lang="en-US" sz="2800" dirty="0"/>
              <a:t>CHURCHES, YOUTH SPORTS, UNITED WAY</a:t>
            </a:r>
          </a:p>
          <a:p>
            <a:endParaRPr lang="en-US" dirty="0"/>
          </a:p>
          <a:p>
            <a:pPr marL="0" indent="0">
              <a:buNone/>
            </a:pPr>
            <a:endParaRPr lang="en-US" dirty="0"/>
          </a:p>
        </p:txBody>
      </p:sp>
    </p:spTree>
    <p:extLst>
      <p:ext uri="{BB962C8B-B14F-4D97-AF65-F5344CB8AC3E}">
        <p14:creationId xmlns:p14="http://schemas.microsoft.com/office/powerpoint/2010/main" val="4143771945"/>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676852"/>
            <a:ext cx="10515600" cy="646929"/>
          </a:xfrm>
        </p:spPr>
        <p:txBody>
          <a:bodyPr>
            <a:noAutofit/>
          </a:bodyPr>
          <a:lstStyle/>
          <a:p>
            <a:pPr algn="ctr"/>
            <a:br>
              <a:rPr lang="en-US" sz="4000" b="1" i="1" dirty="0"/>
            </a:br>
            <a:r>
              <a:rPr lang="en-US" sz="4000" b="1" i="1" dirty="0"/>
              <a:t>GAMING</a:t>
            </a:r>
            <a:r>
              <a:rPr lang="en-US" sz="4000" dirty="0"/>
              <a:t> IS THE DOMAIN OF THE VFW DEPT OF OHIO</a:t>
            </a:r>
            <a:br>
              <a:rPr lang="en-US" sz="4000" u="sng" dirty="0"/>
            </a:br>
            <a:endParaRPr lang="en-US" sz="4000"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787342"/>
            <a:ext cx="10515600" cy="5291091"/>
          </a:xfrm>
        </p:spPr>
        <p:txBody>
          <a:bodyPr>
            <a:noAutofit/>
          </a:bodyPr>
          <a:lstStyle/>
          <a:p>
            <a:r>
              <a:rPr lang="en-US" dirty="0"/>
              <a:t>BEGINNING OF GAMING: BINGO LICENSE </a:t>
            </a:r>
          </a:p>
          <a:p>
            <a:r>
              <a:rPr lang="en-US" dirty="0"/>
              <a:t>END OF GAMING:  PAYMENT OF 25% OR 50% (BASED ON NET PROFIT) OF GAMING DOLLARS TO A CHARITY, E.G., VFWOC </a:t>
            </a:r>
          </a:p>
          <a:p>
            <a:r>
              <a:rPr lang="en-US" dirty="0"/>
              <a:t>LEGAL AUTHORITY:  ORC 2915, 501(c)19</a:t>
            </a:r>
          </a:p>
          <a:p>
            <a:r>
              <a:rPr lang="en-US" dirty="0"/>
              <a:t>MANUEVER ELEMENT:  POSTS (501(C)19 organizations)</a:t>
            </a:r>
          </a:p>
          <a:p>
            <a:r>
              <a:rPr lang="en-US" dirty="0"/>
              <a:t>DIRECT OVERSIGHT:  STATE COMMANDER per VFW Nat ’l Bylaws, Sec 518 (a)(1)a. – “Insist that Department business and activities are conducted in such a manner that they </a:t>
            </a:r>
            <a:r>
              <a:rPr lang="en-US" b="1" dirty="0"/>
              <a:t>do not violate</a:t>
            </a:r>
            <a:r>
              <a:rPr lang="en-US" dirty="0"/>
              <a:t> </a:t>
            </a:r>
            <a:r>
              <a:rPr lang="en-US" dirty="0">
                <a:highlight>
                  <a:srgbClr val="FFFF00"/>
                </a:highlight>
              </a:rPr>
              <a:t>any applicable governmental law, ordinance or regulation”</a:t>
            </a:r>
            <a:endParaRPr lang="en-US" dirty="0"/>
          </a:p>
          <a:p>
            <a:endParaRPr lang="en-US" dirty="0"/>
          </a:p>
          <a:p>
            <a:endParaRPr lang="en-US" b="1" u="sng" dirty="0"/>
          </a:p>
        </p:txBody>
      </p:sp>
    </p:spTree>
    <p:extLst>
      <p:ext uri="{BB962C8B-B14F-4D97-AF65-F5344CB8AC3E}">
        <p14:creationId xmlns:p14="http://schemas.microsoft.com/office/powerpoint/2010/main" val="54138591"/>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15892-F9F5-CB17-2776-91AA05B04A53}"/>
              </a:ext>
            </a:extLst>
          </p:cNvPr>
          <p:cNvSpPr>
            <a:spLocks noGrp="1"/>
          </p:cNvSpPr>
          <p:nvPr>
            <p:ph idx="1"/>
          </p:nvPr>
        </p:nvSpPr>
        <p:spPr/>
        <p:txBody>
          <a:bodyPr>
            <a:normAutofit fontScale="92500" lnSpcReduction="20000"/>
          </a:bodyPr>
          <a:lstStyle/>
          <a:p>
            <a:r>
              <a:rPr lang="en-US" sz="2800" dirty="0"/>
              <a:t>POSTS ARE MANDATED TO DO ANNUAL LICENSING </a:t>
            </a:r>
            <a:r>
              <a:rPr lang="en-US" sz="2800" i="1" u="sng" dirty="0"/>
              <a:t>VIA AG PORTAL</a:t>
            </a:r>
            <a:r>
              <a:rPr lang="en-US" sz="2800" dirty="0"/>
              <a:t>. </a:t>
            </a:r>
            <a:r>
              <a:rPr lang="en-US" sz="2800" b="1" dirty="0">
                <a:solidFill>
                  <a:srgbClr val="00B050"/>
                </a:solidFill>
              </a:rPr>
              <a:t>https://charitableportal.ohioago.gov</a:t>
            </a:r>
          </a:p>
          <a:p>
            <a:endParaRPr lang="en-US" sz="2800" dirty="0"/>
          </a:p>
          <a:p>
            <a:r>
              <a:rPr lang="en-US" sz="2800" dirty="0"/>
              <a:t>MAJORITY OF PRE-REQUISITES FOR A GAMING LICENSE ARE </a:t>
            </a:r>
            <a:r>
              <a:rPr lang="en-US" sz="2800" b="1" u="sng" dirty="0"/>
              <a:t>NOT</a:t>
            </a:r>
            <a:r>
              <a:rPr lang="en-US" sz="2800" b="1" dirty="0"/>
              <a:t> </a:t>
            </a:r>
            <a:r>
              <a:rPr lang="en-US" sz="2800" dirty="0"/>
              <a:t>DICTATED BY VFWOC.  </a:t>
            </a:r>
            <a:r>
              <a:rPr lang="en-US" dirty="0"/>
              <a:t>FOR EXAMPLE</a:t>
            </a:r>
            <a:r>
              <a:rPr lang="en-US" sz="2800" dirty="0"/>
              <a:t>:</a:t>
            </a:r>
            <a:endParaRPr lang="en-US" sz="2800" b="1" dirty="0"/>
          </a:p>
          <a:p>
            <a:pPr lvl="1"/>
            <a:r>
              <a:rPr lang="en-US" dirty="0"/>
              <a:t>990 </a:t>
            </a:r>
          </a:p>
          <a:p>
            <a:pPr lvl="1"/>
            <a:r>
              <a:rPr lang="en-US" dirty="0"/>
              <a:t>GOOD STANDING</a:t>
            </a:r>
          </a:p>
          <a:p>
            <a:pPr lvl="1"/>
            <a:r>
              <a:rPr lang="en-US" dirty="0"/>
              <a:t>PAYMENT OF SALES TAX</a:t>
            </a:r>
          </a:p>
          <a:p>
            <a:endParaRPr lang="en-US" dirty="0"/>
          </a:p>
          <a:p>
            <a:pPr marL="0" indent="0">
              <a:buNone/>
            </a:pPr>
            <a:r>
              <a:rPr lang="en-US" sz="2800" dirty="0"/>
              <a:t>NOTE:  ONCE A POST SENDS 25% OR 50% OF THEIR NET </a:t>
            </a:r>
            <a:r>
              <a:rPr lang="en-US" dirty="0"/>
              <a:t>GAMING </a:t>
            </a:r>
            <a:r>
              <a:rPr lang="en-US" sz="2800" dirty="0"/>
              <a:t>DOLLARS TO VFWOC, THEY NOW </a:t>
            </a:r>
            <a:r>
              <a:rPr lang="en-US" sz="2800" b="1" i="1" u="sng" dirty="0">
                <a:solidFill>
                  <a:srgbClr val="00B050"/>
                </a:solidFill>
              </a:rPr>
              <a:t>TRANSITION</a:t>
            </a:r>
            <a:r>
              <a:rPr lang="en-US" sz="2800" b="1" u="sng" dirty="0">
                <a:solidFill>
                  <a:srgbClr val="00B050"/>
                </a:solidFill>
              </a:rPr>
              <a:t> TO </a:t>
            </a:r>
            <a:r>
              <a:rPr lang="en-US" sz="2800" b="1" i="1" u="sng" dirty="0">
                <a:solidFill>
                  <a:srgbClr val="00B050"/>
                </a:solidFill>
              </a:rPr>
              <a:t>CHARITY</a:t>
            </a:r>
            <a:r>
              <a:rPr lang="en-US" sz="2800" b="1" dirty="0">
                <a:solidFill>
                  <a:srgbClr val="00B050"/>
                </a:solidFill>
              </a:rPr>
              <a:t> </a:t>
            </a:r>
            <a:r>
              <a:rPr lang="en-US" sz="2800" dirty="0"/>
              <a:t>UNDER THE DOMAIN OF THE VFWOC!</a:t>
            </a:r>
          </a:p>
          <a:p>
            <a:endParaRPr lang="en-US" dirty="0"/>
          </a:p>
        </p:txBody>
      </p:sp>
      <p:sp>
        <p:nvSpPr>
          <p:cNvPr id="4" name="Title 1">
            <a:extLst>
              <a:ext uri="{FF2B5EF4-FFF2-40B4-BE49-F238E27FC236}">
                <a16:creationId xmlns:a16="http://schemas.microsoft.com/office/drawing/2014/main" id="{6FE866B9-107F-C3D4-7C1E-A43110A156D8}"/>
              </a:ext>
            </a:extLst>
          </p:cNvPr>
          <p:cNvSpPr>
            <a:spLocks noGrp="1"/>
          </p:cNvSpPr>
          <p:nvPr>
            <p:ph type="title"/>
          </p:nvPr>
        </p:nvSpPr>
        <p:spPr>
          <a:xfrm>
            <a:off x="838200" y="365125"/>
            <a:ext cx="10515600" cy="1325563"/>
          </a:xfrm>
        </p:spPr>
        <p:txBody>
          <a:bodyPr>
            <a:normAutofit fontScale="90000"/>
          </a:bodyPr>
          <a:lstStyle/>
          <a:p>
            <a:pPr algn="ctr"/>
            <a:br>
              <a:rPr lang="en-US" b="1" i="1" dirty="0"/>
            </a:br>
            <a:r>
              <a:rPr lang="en-US" sz="3600" b="1" i="1" dirty="0"/>
              <a:t>GAMING</a:t>
            </a:r>
            <a:r>
              <a:rPr lang="en-US" sz="3600" dirty="0"/>
              <a:t> IS THE DOMAIN OF THE VFW DEPT OF OHIO, CONT’D</a:t>
            </a:r>
            <a:br>
              <a:rPr lang="en-US" u="sng" dirty="0"/>
            </a:br>
            <a:endParaRPr lang="en-US" dirty="0"/>
          </a:p>
        </p:txBody>
      </p:sp>
    </p:spTree>
    <p:extLst>
      <p:ext uri="{BB962C8B-B14F-4D97-AF65-F5344CB8AC3E}">
        <p14:creationId xmlns:p14="http://schemas.microsoft.com/office/powerpoint/2010/main" val="235061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365125"/>
            <a:ext cx="10515600" cy="646929"/>
          </a:xfrm>
        </p:spPr>
        <p:txBody>
          <a:bodyPr>
            <a:normAutofit fontScale="90000"/>
          </a:bodyPr>
          <a:lstStyle/>
          <a:p>
            <a:pPr algn="ctr"/>
            <a:br>
              <a:rPr lang="en-US" b="1" i="1" dirty="0"/>
            </a:br>
            <a:r>
              <a:rPr lang="en-US" sz="3600" b="1" i="1" dirty="0"/>
              <a:t>CHARITY</a:t>
            </a:r>
            <a:r>
              <a:rPr lang="en-US" sz="3600" dirty="0"/>
              <a:t> IS THE DOMAIN OF THE VFWOC</a:t>
            </a:r>
            <a:br>
              <a:rPr lang="en-US" u="sng" dirty="0"/>
            </a:br>
            <a:endParaRPr lang="en-US"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202173"/>
            <a:ext cx="10515600" cy="5291091"/>
          </a:xfrm>
        </p:spPr>
        <p:txBody>
          <a:bodyPr>
            <a:normAutofit/>
          </a:bodyPr>
          <a:lstStyle/>
          <a:p>
            <a:r>
              <a:rPr lang="en-US" sz="2400" dirty="0"/>
              <a:t>PRODUCT:  FIELD AGENT CONTRACT </a:t>
            </a:r>
            <a:r>
              <a:rPr lang="en-US" sz="2400" b="1" dirty="0"/>
              <a:t>(REQUIRED FOR GAMING LICENSE)</a:t>
            </a:r>
          </a:p>
          <a:p>
            <a:r>
              <a:rPr lang="en-US" sz="2400" dirty="0"/>
              <a:t>LEGAL AUTHORITY:  ORC 2915.01, 1716 AND IRS CODE 501(C)3</a:t>
            </a:r>
          </a:p>
          <a:p>
            <a:r>
              <a:rPr lang="en-US" sz="2400" dirty="0"/>
              <a:t>MANUVER ELEMENT:  FIELD AGENTS </a:t>
            </a:r>
          </a:p>
          <a:p>
            <a:pPr lvl="1">
              <a:buFont typeface="Wingdings" panose="05000000000000000000" pitchFamily="2" charset="2"/>
              <a:buChar char="Ø"/>
            </a:pPr>
            <a:r>
              <a:rPr lang="en-US" sz="2000" dirty="0"/>
              <a:t>NOT ALL AGENTS ARE VFW POSTS</a:t>
            </a:r>
          </a:p>
          <a:p>
            <a:r>
              <a:rPr lang="en-US" sz="2400" dirty="0"/>
              <a:t>DIRECT OVERSIGHT:  ED ON BEHALF OF THE VFWOC BOD</a:t>
            </a:r>
          </a:p>
          <a:p>
            <a:r>
              <a:rPr lang="en-US" sz="2400" dirty="0"/>
              <a:t>ONCE A POST SENDS 25% OR 50% OF THEIR NET GAMING PROFITS TO VFWOC AS PER ORC 2915, THEY </a:t>
            </a:r>
            <a:r>
              <a:rPr lang="en-US" sz="2400" b="1" u="sng" dirty="0">
                <a:solidFill>
                  <a:srgbClr val="00B050"/>
                </a:solidFill>
              </a:rPr>
              <a:t>NOW TRANSITION TO </a:t>
            </a:r>
            <a:r>
              <a:rPr lang="en-US" sz="2400" b="1" i="1" u="sng" dirty="0">
                <a:solidFill>
                  <a:srgbClr val="00B050"/>
                </a:solidFill>
              </a:rPr>
              <a:t>CHARITY</a:t>
            </a:r>
            <a:r>
              <a:rPr lang="en-US" sz="2400" b="1" u="sng" dirty="0">
                <a:solidFill>
                  <a:srgbClr val="00B050"/>
                </a:solidFill>
              </a:rPr>
              <a:t> </a:t>
            </a:r>
            <a:r>
              <a:rPr lang="en-US" sz="2400" dirty="0"/>
              <a:t>UNDER THE DOMAIN OF THE VFWOC!  </a:t>
            </a:r>
          </a:p>
          <a:p>
            <a:pPr lvl="1"/>
            <a:r>
              <a:rPr lang="en-US" sz="2000" dirty="0"/>
              <a:t>VFWOC CHANGES THE </a:t>
            </a:r>
            <a:r>
              <a:rPr lang="en-US" sz="2000" b="1" dirty="0"/>
              <a:t>“TYPE OF MONEY” </a:t>
            </a:r>
            <a:r>
              <a:rPr lang="en-US" sz="2000" dirty="0"/>
              <a:t>FROM GAMING TO CHARITY, IT THEN TAKES ON A </a:t>
            </a:r>
            <a:r>
              <a:rPr lang="en-US" sz="2000" b="1" dirty="0"/>
              <a:t>NEW IDENTITY AND RULES </a:t>
            </a:r>
            <a:r>
              <a:rPr lang="en-US" sz="2000" dirty="0"/>
              <a:t>FROM 501(c)19 to 501(c)3!</a:t>
            </a:r>
          </a:p>
          <a:p>
            <a:pPr lvl="1"/>
            <a:r>
              <a:rPr lang="en-US" sz="2000" dirty="0"/>
              <a:t>BUT GIVING THE 25% (OR MORE) TO VFWOC IS NOT THE END. FIELD AGENTS </a:t>
            </a:r>
            <a:r>
              <a:rPr lang="en-US" sz="2000" u="sng" dirty="0"/>
              <a:t>MUST</a:t>
            </a:r>
            <a:r>
              <a:rPr lang="en-US" sz="2000" dirty="0"/>
              <a:t> STILL USE THOSE CHARITY DOLLARS</a:t>
            </a:r>
            <a:r>
              <a:rPr lang="en-US" sz="2000" cap="all" dirty="0"/>
              <a:t> to benefit the public AND serve a charitable purpose!</a:t>
            </a:r>
          </a:p>
          <a:p>
            <a:pPr lvl="1"/>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endParaRPr lang="en-US" sz="2400" b="1" u="sng" dirty="0"/>
          </a:p>
        </p:txBody>
      </p:sp>
    </p:spTree>
    <p:extLst>
      <p:ext uri="{BB962C8B-B14F-4D97-AF65-F5344CB8AC3E}">
        <p14:creationId xmlns:p14="http://schemas.microsoft.com/office/powerpoint/2010/main" val="93201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B29C3F-AF25-7C62-D80F-A94066311486}"/>
              </a:ext>
            </a:extLst>
          </p:cNvPr>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7A211-0E91-7641-831C-9E26AB777CBF}" type="slidenum">
              <a:rPr kumimoji="0" lang="en-US" sz="1000" b="0" i="0" u="none" strike="noStrike" kern="1200" cap="none" spc="0" normalizeH="0" baseline="0" noProof="0" smtClean="0">
                <a:ln>
                  <a:noFill/>
                </a:ln>
                <a:solidFill>
                  <a:srgbClr val="000000">
                    <a:tint val="75000"/>
                  </a:srgbClr>
                </a:solidFill>
                <a:effectLst/>
                <a:uLnTx/>
                <a:uFillTx/>
                <a:latin typeface="Times"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srgbClr val="000000">
                  <a:tint val="75000"/>
                </a:srgbClr>
              </a:solidFill>
              <a:effectLst/>
              <a:uLnTx/>
              <a:uFillTx/>
              <a:latin typeface="Times" pitchFamily="2" charset="0"/>
              <a:ea typeface="+mn-ea"/>
              <a:cs typeface="+mn-cs"/>
            </a:endParaRPr>
          </a:p>
        </p:txBody>
      </p:sp>
      <p:sp>
        <p:nvSpPr>
          <p:cNvPr id="3" name="TextBox 2">
            <a:extLst>
              <a:ext uri="{FF2B5EF4-FFF2-40B4-BE49-F238E27FC236}">
                <a16:creationId xmlns:a16="http://schemas.microsoft.com/office/drawing/2014/main" id="{431B7AEF-611F-A89A-8D3E-8E142D6C8B8A}"/>
              </a:ext>
            </a:extLst>
          </p:cNvPr>
          <p:cNvSpPr txBox="1"/>
          <p:nvPr/>
        </p:nvSpPr>
        <p:spPr>
          <a:xfrm>
            <a:off x="1732229" y="241602"/>
            <a:ext cx="8727541"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lang="en-US" sz="2400" dirty="0">
                <a:solidFill>
                  <a:srgbClr val="000000"/>
                </a:solidFill>
                <a:latin typeface="Calibri" panose="020F0502020204030204"/>
              </a:rPr>
              <a:t>EXAMPLE: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VFW Post’s Net Instant Bingo Earnings (UNDER $330,000) </a:t>
            </a:r>
          </a:p>
        </p:txBody>
      </p:sp>
      <p:sp>
        <p:nvSpPr>
          <p:cNvPr id="4" name="Arrow: Down 3">
            <a:extLst>
              <a:ext uri="{FF2B5EF4-FFF2-40B4-BE49-F238E27FC236}">
                <a16:creationId xmlns:a16="http://schemas.microsoft.com/office/drawing/2014/main" id="{E048AD9B-0830-C083-955D-F3474C7C1C19}"/>
              </a:ext>
            </a:extLst>
          </p:cNvPr>
          <p:cNvSpPr/>
          <p:nvPr/>
        </p:nvSpPr>
        <p:spPr>
          <a:xfrm>
            <a:off x="3612307" y="98452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89C7870-A14C-B5AC-7074-0B926BFBD1D9}"/>
              </a:ext>
            </a:extLst>
          </p:cNvPr>
          <p:cNvSpPr txBox="1"/>
          <p:nvPr/>
        </p:nvSpPr>
        <p:spPr>
          <a:xfrm>
            <a:off x="958027" y="4582093"/>
            <a:ext cx="4573221" cy="2062103"/>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Any organization with a “charitable purpose” </a:t>
            </a:r>
            <a:r>
              <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rPr>
              <a:t>R.C. 2915.01(V)(1)</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000" b="1" i="0" u="sng" strike="noStrike" kern="1200" cap="none" spc="0" normalizeH="0" baseline="0" noProof="0" dirty="0">
                <a:ln>
                  <a:noFill/>
                </a:ln>
                <a:solidFill>
                  <a:srgbClr val="FF0000"/>
                </a:solidFill>
                <a:effectLst/>
                <a:uLnTx/>
                <a:uFillTx/>
                <a:latin typeface="Calibri" panose="020F0502020204030204"/>
                <a:ea typeface="+mn-ea"/>
                <a:cs typeface="+mn-cs"/>
              </a:rPr>
              <a:t>Cannot </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be donated to 501(c)(19) organizations or Posts or anything else under R.C. 2915.01(V)(2)</a:t>
            </a:r>
          </a:p>
        </p:txBody>
      </p:sp>
      <p:sp>
        <p:nvSpPr>
          <p:cNvPr id="8" name="TextBox 7">
            <a:extLst>
              <a:ext uri="{FF2B5EF4-FFF2-40B4-BE49-F238E27FC236}">
                <a16:creationId xmlns:a16="http://schemas.microsoft.com/office/drawing/2014/main" id="{DD5A62FC-67D1-E20A-6CEB-4DC50ABD21AD}"/>
              </a:ext>
            </a:extLst>
          </p:cNvPr>
          <p:cNvSpPr txBox="1"/>
          <p:nvPr/>
        </p:nvSpPr>
        <p:spPr>
          <a:xfrm>
            <a:off x="3663951"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25%</a:t>
            </a:r>
          </a:p>
        </p:txBody>
      </p:sp>
      <p:sp>
        <p:nvSpPr>
          <p:cNvPr id="10" name="Arrow: Down 9">
            <a:extLst>
              <a:ext uri="{FF2B5EF4-FFF2-40B4-BE49-F238E27FC236}">
                <a16:creationId xmlns:a16="http://schemas.microsoft.com/office/drawing/2014/main" id="{E2E91F9F-342F-C6C5-CADE-C85477BAA615}"/>
              </a:ext>
            </a:extLst>
          </p:cNvPr>
          <p:cNvSpPr/>
          <p:nvPr/>
        </p:nvSpPr>
        <p:spPr>
          <a:xfrm>
            <a:off x="7103800" y="984528"/>
            <a:ext cx="1475894" cy="12337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7BDD810-3900-B11D-A8B5-763D18D16716}"/>
              </a:ext>
            </a:extLst>
          </p:cNvPr>
          <p:cNvSpPr txBox="1"/>
          <p:nvPr/>
        </p:nvSpPr>
        <p:spPr>
          <a:xfrm>
            <a:off x="7153932"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75%</a:t>
            </a:r>
          </a:p>
        </p:txBody>
      </p:sp>
      <p:sp>
        <p:nvSpPr>
          <p:cNvPr id="12" name="TextBox 11">
            <a:extLst>
              <a:ext uri="{FF2B5EF4-FFF2-40B4-BE49-F238E27FC236}">
                <a16:creationId xmlns:a16="http://schemas.microsoft.com/office/drawing/2014/main" id="{65D6519C-B31F-605A-39CC-2122A20557F6}"/>
              </a:ext>
            </a:extLst>
          </p:cNvPr>
          <p:cNvSpPr txBox="1"/>
          <p:nvPr/>
        </p:nvSpPr>
        <p:spPr>
          <a:xfrm>
            <a:off x="6736130"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keep</a:t>
            </a:r>
          </a:p>
        </p:txBody>
      </p:sp>
      <p:sp>
        <p:nvSpPr>
          <p:cNvPr id="13" name="TextBox 12">
            <a:extLst>
              <a:ext uri="{FF2B5EF4-FFF2-40B4-BE49-F238E27FC236}">
                <a16:creationId xmlns:a16="http://schemas.microsoft.com/office/drawing/2014/main" id="{CF0F533C-E0D0-CD21-5B01-AD01AEB33BA9}"/>
              </a:ext>
            </a:extLst>
          </p:cNvPr>
          <p:cNvSpPr txBox="1"/>
          <p:nvPr/>
        </p:nvSpPr>
        <p:spPr>
          <a:xfrm>
            <a:off x="3244638"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donate</a:t>
            </a:r>
          </a:p>
        </p:txBody>
      </p:sp>
      <p:sp>
        <p:nvSpPr>
          <p:cNvPr id="14" name="TextBox 13">
            <a:extLst>
              <a:ext uri="{FF2B5EF4-FFF2-40B4-BE49-F238E27FC236}">
                <a16:creationId xmlns:a16="http://schemas.microsoft.com/office/drawing/2014/main" id="{7EE87942-BD30-B6F2-D1F0-D83F92E2B4D0}"/>
              </a:ext>
            </a:extLst>
          </p:cNvPr>
          <p:cNvSpPr txBox="1"/>
          <p:nvPr/>
        </p:nvSpPr>
        <p:spPr>
          <a:xfrm>
            <a:off x="6403888" y="4685837"/>
            <a:ext cx="5181599" cy="1569660"/>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Can be spent on member-only benefits</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(i.e., entertainment, operations, etc.)</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1" i="0" u="sng" strike="noStrike" kern="1200" cap="none" spc="0" normalizeH="0" baseline="0" noProof="0" dirty="0">
                <a:ln>
                  <a:noFill/>
                </a:ln>
                <a:solidFill>
                  <a:srgbClr val="FF0000"/>
                </a:solidFill>
                <a:effectLst/>
                <a:uLnTx/>
                <a:uFillTx/>
                <a:latin typeface="Calibri" panose="020F0502020204030204"/>
                <a:ea typeface="+mn-ea"/>
                <a:cs typeface="+mn-cs"/>
              </a:rPr>
              <a:t>Can</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 be limited to members</a:t>
            </a:r>
          </a:p>
        </p:txBody>
      </p:sp>
      <p:sp>
        <p:nvSpPr>
          <p:cNvPr id="15" name="Arrow: Down 14">
            <a:extLst>
              <a:ext uri="{FF2B5EF4-FFF2-40B4-BE49-F238E27FC236}">
                <a16:creationId xmlns:a16="http://schemas.microsoft.com/office/drawing/2014/main" id="{1166139D-EE8D-8335-0144-6147DF3C18AF}"/>
              </a:ext>
            </a:extLst>
          </p:cNvPr>
          <p:cNvSpPr/>
          <p:nvPr/>
        </p:nvSpPr>
        <p:spPr>
          <a:xfrm rot="1757674">
            <a:off x="2874359" y="3224459"/>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VFWOC</a:t>
            </a:r>
          </a:p>
        </p:txBody>
      </p:sp>
      <p:sp>
        <p:nvSpPr>
          <p:cNvPr id="16" name="Arrow: Down 15">
            <a:extLst>
              <a:ext uri="{FF2B5EF4-FFF2-40B4-BE49-F238E27FC236}">
                <a16:creationId xmlns:a16="http://schemas.microsoft.com/office/drawing/2014/main" id="{9F5F6DED-9A9A-77C1-11AC-9A0947D67518}"/>
              </a:ext>
            </a:extLst>
          </p:cNvPr>
          <p:cNvSpPr/>
          <p:nvPr/>
        </p:nvSpPr>
        <p:spPr>
          <a:xfrm rot="19832325">
            <a:off x="7791615" y="322346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rPr>
              <a:t>POST</a:t>
            </a:r>
          </a:p>
        </p:txBody>
      </p:sp>
    </p:spTree>
    <p:extLst>
      <p:ext uri="{BB962C8B-B14F-4D97-AF65-F5344CB8AC3E}">
        <p14:creationId xmlns:p14="http://schemas.microsoft.com/office/powerpoint/2010/main" val="3881700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AAB0-F073-1229-C0CB-C395953626E8}"/>
              </a:ext>
            </a:extLst>
          </p:cNvPr>
          <p:cNvSpPr>
            <a:spLocks noGrp="1"/>
          </p:cNvSpPr>
          <p:nvPr>
            <p:ph type="title"/>
          </p:nvPr>
        </p:nvSpPr>
        <p:spPr>
          <a:xfrm>
            <a:off x="838200" y="21103"/>
            <a:ext cx="10515600" cy="1325563"/>
          </a:xfrm>
        </p:spPr>
        <p:txBody>
          <a:bodyPr/>
          <a:lstStyle/>
          <a:p>
            <a:pPr algn="ctr"/>
            <a:r>
              <a:rPr lang="en-US" dirty="0"/>
              <a:t>FIELD AGENT CONTRACTS</a:t>
            </a:r>
          </a:p>
        </p:txBody>
      </p:sp>
      <p:sp>
        <p:nvSpPr>
          <p:cNvPr id="3" name="Content Placeholder 2">
            <a:extLst>
              <a:ext uri="{FF2B5EF4-FFF2-40B4-BE49-F238E27FC236}">
                <a16:creationId xmlns:a16="http://schemas.microsoft.com/office/drawing/2014/main" id="{0986EEA4-8ADB-D0C2-CF07-67F2CF9C87FF}"/>
              </a:ext>
            </a:extLst>
          </p:cNvPr>
          <p:cNvSpPr>
            <a:spLocks noGrp="1"/>
          </p:cNvSpPr>
          <p:nvPr>
            <p:ph idx="1"/>
          </p:nvPr>
        </p:nvSpPr>
        <p:spPr>
          <a:xfrm>
            <a:off x="838200" y="1273369"/>
            <a:ext cx="10515600" cy="4351338"/>
          </a:xfrm>
        </p:spPr>
        <p:txBody>
          <a:bodyPr>
            <a:noAutofit/>
          </a:bodyPr>
          <a:lstStyle/>
          <a:p>
            <a:r>
              <a:rPr lang="en-US" dirty="0"/>
              <a:t>VALID 1 JAN THROUGH 31 DEC 2025 (EXAMPLE ON WEB-PAGE)</a:t>
            </a:r>
          </a:p>
          <a:p>
            <a:r>
              <a:rPr lang="en-US" dirty="0"/>
              <a:t>APPROVAL PROCESS</a:t>
            </a:r>
          </a:p>
          <a:p>
            <a:pPr lvl="1">
              <a:buFont typeface="Wingdings" panose="05000000000000000000" pitchFamily="2" charset="2"/>
              <a:buChar char="Ø"/>
            </a:pPr>
            <a:r>
              <a:rPr lang="en-US" sz="2800" dirty="0"/>
              <a:t>CONTRACT REQUESTS – STARTED 14 Oct </a:t>
            </a:r>
            <a:r>
              <a:rPr lang="en-US" sz="2800" b="1" dirty="0"/>
              <a:t>(prefer E-mail tconkle@vfwoc.org, or vfwoc@vfwoc.org) </a:t>
            </a:r>
            <a:r>
              <a:rPr lang="en-US" sz="2800" dirty="0"/>
              <a:t>will take fax, or phone call  </a:t>
            </a:r>
          </a:p>
          <a:p>
            <a:pPr lvl="1">
              <a:buFont typeface="Wingdings" panose="05000000000000000000" pitchFamily="2" charset="2"/>
              <a:buChar char="Ø"/>
            </a:pPr>
            <a:r>
              <a:rPr lang="en-US" sz="2800" dirty="0"/>
              <a:t>WHAT YOU NEED TO DO AFTER RECEIPT OF CONTRACT</a:t>
            </a:r>
          </a:p>
          <a:p>
            <a:pPr lvl="2">
              <a:buFont typeface="Wingdings" panose="05000000000000000000" pitchFamily="2" charset="2"/>
              <a:buChar char="v"/>
            </a:pPr>
            <a:r>
              <a:rPr lang="en-US" sz="2800" dirty="0"/>
              <a:t>PRINT CONTRACT – ALL (7) PAGES</a:t>
            </a:r>
          </a:p>
          <a:p>
            <a:pPr lvl="2">
              <a:buFont typeface="Wingdings" panose="05000000000000000000" pitchFamily="2" charset="2"/>
              <a:buChar char="v"/>
            </a:pPr>
            <a:r>
              <a:rPr lang="en-US" sz="2800" dirty="0"/>
              <a:t>SIGN (PRINT NAME AND TITLE BELOW SIGNATURE), AND DATE ON LAST PAGE  </a:t>
            </a:r>
          </a:p>
          <a:p>
            <a:pPr lvl="2">
              <a:buFont typeface="Wingdings" panose="05000000000000000000" pitchFamily="2" charset="2"/>
              <a:buChar char="v"/>
            </a:pPr>
            <a:r>
              <a:rPr lang="en-US" sz="2800" dirty="0"/>
              <a:t>RETURN ALL (7) SEVEN PAGES TO VFWOC, VIA FAX, MAIL, OR E-MAIL WITH SCANNED ATTACHMENT</a:t>
            </a:r>
          </a:p>
          <a:p>
            <a:pPr lvl="2">
              <a:buFont typeface="Wingdings" panose="05000000000000000000" pitchFamily="2" charset="2"/>
              <a:buChar char="v"/>
            </a:pPr>
            <a:r>
              <a:rPr lang="en-US" sz="2800" dirty="0"/>
              <a:t>Sign and return new Contract Policy Letter</a:t>
            </a:r>
          </a:p>
          <a:p>
            <a:pPr lvl="1">
              <a:buFont typeface="Wingdings" panose="05000000000000000000" pitchFamily="2" charset="2"/>
              <a:buChar char="Ø"/>
            </a:pPr>
            <a:endParaRPr lang="en-US" sz="3200" dirty="0"/>
          </a:p>
          <a:p>
            <a:pPr marL="457200" lvl="1" indent="0">
              <a:buNone/>
            </a:pPr>
            <a:r>
              <a:rPr lang="en-US" sz="2000" b="1" dirty="0">
                <a:solidFill>
                  <a:srgbClr val="C00000"/>
                </a:solidFill>
              </a:rPr>
              <a:t>                           </a:t>
            </a:r>
          </a:p>
        </p:txBody>
      </p:sp>
    </p:spTree>
    <p:extLst>
      <p:ext uri="{BB962C8B-B14F-4D97-AF65-F5344CB8AC3E}">
        <p14:creationId xmlns:p14="http://schemas.microsoft.com/office/powerpoint/2010/main" val="582793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C472-8E67-C931-8AE0-9EDD4E8923EA}"/>
              </a:ext>
            </a:extLst>
          </p:cNvPr>
          <p:cNvSpPr>
            <a:spLocks noGrp="1"/>
          </p:cNvSpPr>
          <p:nvPr>
            <p:ph type="title"/>
          </p:nvPr>
        </p:nvSpPr>
        <p:spPr/>
        <p:txBody>
          <a:bodyPr/>
          <a:lstStyle/>
          <a:p>
            <a:r>
              <a:rPr lang="en-US" dirty="0"/>
              <a:t>NEW FIELD AGENT CONTRACT POLICY</a:t>
            </a:r>
          </a:p>
        </p:txBody>
      </p:sp>
      <p:pic>
        <p:nvPicPr>
          <p:cNvPr id="5" name="Content Placeholder 4">
            <a:extLst>
              <a:ext uri="{FF2B5EF4-FFF2-40B4-BE49-F238E27FC236}">
                <a16:creationId xmlns:a16="http://schemas.microsoft.com/office/drawing/2014/main" id="{AE425D73-8AE9-F7F0-58E4-41B2D111042D}"/>
              </a:ext>
            </a:extLst>
          </p:cNvPr>
          <p:cNvPicPr>
            <a:picLocks noGrp="1" noChangeAspect="1"/>
          </p:cNvPicPr>
          <p:nvPr>
            <p:ph idx="1"/>
          </p:nvPr>
        </p:nvPicPr>
        <p:blipFill>
          <a:blip r:embed="rId2"/>
          <a:stretch>
            <a:fillRect/>
          </a:stretch>
        </p:blipFill>
        <p:spPr>
          <a:xfrm>
            <a:off x="1812098" y="1771650"/>
            <a:ext cx="8388378" cy="4573019"/>
          </a:xfrm>
        </p:spPr>
      </p:pic>
    </p:spTree>
    <p:extLst>
      <p:ext uri="{BB962C8B-B14F-4D97-AF65-F5344CB8AC3E}">
        <p14:creationId xmlns:p14="http://schemas.microsoft.com/office/powerpoint/2010/main" val="3367248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0C443-0465-C9B5-0BA6-424F04E70A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3F7C41-44E2-F1EC-9F6A-9729EDDF1879}"/>
              </a:ext>
            </a:extLst>
          </p:cNvPr>
          <p:cNvSpPr>
            <a:spLocks noGrp="1"/>
          </p:cNvSpPr>
          <p:nvPr>
            <p:ph type="title"/>
          </p:nvPr>
        </p:nvSpPr>
        <p:spPr>
          <a:xfrm>
            <a:off x="919681" y="1107519"/>
            <a:ext cx="10515600" cy="1325563"/>
          </a:xfrm>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r>
              <a:rPr lang="en-US" dirty="0"/>
              <a:t>ELECTION OF 4</a:t>
            </a:r>
            <a:r>
              <a:rPr lang="en-US" baseline="30000" dirty="0"/>
              <a:t>TH</a:t>
            </a:r>
            <a:r>
              <a:rPr lang="en-US" dirty="0"/>
              <a:t> YEAR BOARD DIRECTOR COMPLETED – REPLACING CHRIS HAYNES</a:t>
            </a:r>
            <a:br>
              <a:rPr lang="en-US" dirty="0"/>
            </a:br>
            <a:br>
              <a:rPr lang="en-US" dirty="0"/>
            </a:br>
            <a:r>
              <a:rPr lang="en-US" dirty="0"/>
              <a:t>WILL BE ANNOUNCED AT MID-WINTER</a:t>
            </a:r>
          </a:p>
        </p:txBody>
      </p:sp>
    </p:spTree>
    <p:extLst>
      <p:ext uri="{BB962C8B-B14F-4D97-AF65-F5344CB8AC3E}">
        <p14:creationId xmlns:p14="http://schemas.microsoft.com/office/powerpoint/2010/main" val="6926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E3A-7590-3DEA-AC76-4529392EA452}"/>
              </a:ext>
            </a:extLst>
          </p:cNvPr>
          <p:cNvSpPr>
            <a:spLocks noGrp="1"/>
          </p:cNvSpPr>
          <p:nvPr>
            <p:ph type="title"/>
          </p:nvPr>
        </p:nvSpPr>
        <p:spPr>
          <a:xfrm>
            <a:off x="838199" y="1"/>
            <a:ext cx="10768343" cy="1348966"/>
          </a:xfrm>
        </p:spPr>
        <p:txBody>
          <a:bodyPr>
            <a:normAutofit fontScale="90000"/>
          </a:bodyPr>
          <a:lstStyle/>
          <a:p>
            <a:pPr algn="ctr"/>
            <a:br>
              <a:rPr lang="en-US" dirty="0"/>
            </a:br>
            <a:r>
              <a:rPr lang="en-US" b="1" dirty="0">
                <a:solidFill>
                  <a:srgbClr val="FF0000"/>
                </a:solidFill>
              </a:rPr>
              <a:t>THINK BEFORE YOU EXPEND</a:t>
            </a:r>
            <a:br>
              <a:rPr lang="en-US" dirty="0"/>
            </a:br>
            <a:r>
              <a:rPr lang="en-US" dirty="0"/>
              <a:t>BE HONEST AND EXECUTE COMMON SENSE!</a:t>
            </a:r>
          </a:p>
        </p:txBody>
      </p:sp>
      <p:sp>
        <p:nvSpPr>
          <p:cNvPr id="5" name="TextBox 4">
            <a:extLst>
              <a:ext uri="{FF2B5EF4-FFF2-40B4-BE49-F238E27FC236}">
                <a16:creationId xmlns:a16="http://schemas.microsoft.com/office/drawing/2014/main" id="{22302C63-48B0-A67E-B832-9136C8F13EA1}"/>
              </a:ext>
            </a:extLst>
          </p:cNvPr>
          <p:cNvSpPr txBox="1"/>
          <p:nvPr/>
        </p:nvSpPr>
        <p:spPr>
          <a:xfrm>
            <a:off x="838200" y="1749307"/>
            <a:ext cx="10587273" cy="4524315"/>
          </a:xfrm>
          <a:prstGeom prst="rect">
            <a:avLst/>
          </a:prstGeom>
          <a:noFill/>
        </p:spPr>
        <p:txBody>
          <a:bodyPr wrap="square">
            <a:spAutoFit/>
          </a:bodyPr>
          <a:lstStyle/>
          <a:p>
            <a:r>
              <a:rPr lang="en-US" sz="2400" dirty="0"/>
              <a:t>There are countless scenarios, and admittedly some grey areas. So how do you know if an expense is permissible? If you honestly answer two questions you will probably be all right:</a:t>
            </a:r>
          </a:p>
          <a:p>
            <a:endParaRPr lang="en-US" sz="2400" dirty="0"/>
          </a:p>
          <a:p>
            <a:pPr lvl="1"/>
            <a:r>
              <a:rPr lang="en-US" sz="2400" dirty="0"/>
              <a:t>Is the true intent and purpose to help veterans or a charitable subset of the public? </a:t>
            </a:r>
          </a:p>
          <a:p>
            <a:endParaRPr lang="en-US" sz="2400" dirty="0"/>
          </a:p>
          <a:p>
            <a:pPr lvl="1"/>
            <a:r>
              <a:rPr lang="en-US" sz="2400" dirty="0"/>
              <a:t>Will veterans generally, or the relevant subset of the public, have the same eligibility for the benefit, and receive the benefit on the same terms? </a:t>
            </a:r>
          </a:p>
          <a:p>
            <a:pPr lvl="1"/>
            <a:endParaRPr lang="en-US" sz="2400" dirty="0"/>
          </a:p>
          <a:p>
            <a:pPr lvl="1"/>
            <a:r>
              <a:rPr lang="en-US" sz="2400" dirty="0"/>
              <a:t>The money is </a:t>
            </a:r>
            <a:r>
              <a:rPr lang="en-US" sz="2400" u="sng" dirty="0"/>
              <a:t>not</a:t>
            </a:r>
            <a:r>
              <a:rPr lang="en-US" sz="2400" dirty="0"/>
              <a:t> going to the 501(c) 19, i.e., Post - </a:t>
            </a:r>
            <a:r>
              <a:rPr lang="en-US" sz="2400" b="1" dirty="0"/>
              <a:t>This is why VFWOC IS </a:t>
            </a:r>
            <a:r>
              <a:rPr lang="en-US" sz="2400" b="1" dirty="0">
                <a:solidFill>
                  <a:srgbClr val="FF0000"/>
                </a:solidFill>
              </a:rPr>
              <a:t>“picky” </a:t>
            </a:r>
            <a:r>
              <a:rPr lang="en-US" sz="2400" b="1" dirty="0"/>
              <a:t>on the “To” Block of a check and the memo section!!</a:t>
            </a:r>
          </a:p>
        </p:txBody>
      </p:sp>
    </p:spTree>
    <p:extLst>
      <p:ext uri="{BB962C8B-B14F-4D97-AF65-F5344CB8AC3E}">
        <p14:creationId xmlns:p14="http://schemas.microsoft.com/office/powerpoint/2010/main" val="845431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B473-0E68-6CFB-E42C-4F8D9DB2C661}"/>
              </a:ext>
            </a:extLst>
          </p:cNvPr>
          <p:cNvSpPr>
            <a:spLocks noGrp="1"/>
          </p:cNvSpPr>
          <p:nvPr>
            <p:ph type="title"/>
          </p:nvPr>
        </p:nvSpPr>
        <p:spPr/>
        <p:txBody>
          <a:bodyPr>
            <a:normAutofit/>
          </a:bodyPr>
          <a:lstStyle/>
          <a:p>
            <a:pPr algn="ctr"/>
            <a:r>
              <a:rPr lang="en-US" sz="7200" dirty="0"/>
              <a:t>SCENARIOS</a:t>
            </a:r>
          </a:p>
        </p:txBody>
      </p:sp>
      <p:sp>
        <p:nvSpPr>
          <p:cNvPr id="3" name="Content Placeholder 2">
            <a:extLst>
              <a:ext uri="{FF2B5EF4-FFF2-40B4-BE49-F238E27FC236}">
                <a16:creationId xmlns:a16="http://schemas.microsoft.com/office/drawing/2014/main" id="{EAFC32F1-8FC2-CC95-0E3D-E0B92CDC8A29}"/>
              </a:ext>
            </a:extLst>
          </p:cNvPr>
          <p:cNvSpPr>
            <a:spLocks noGrp="1"/>
          </p:cNvSpPr>
          <p:nvPr>
            <p:ph idx="1"/>
          </p:nvPr>
        </p:nvSpPr>
        <p:spPr>
          <a:xfrm>
            <a:off x="838200" y="1577975"/>
            <a:ext cx="10515600" cy="4667250"/>
          </a:xfrm>
        </p:spPr>
        <p:txBody>
          <a:bodyPr>
            <a:normAutofit fontScale="85000" lnSpcReduction="20000"/>
          </a:bodyPr>
          <a:lstStyle/>
          <a:p>
            <a:r>
              <a:rPr lang="en-US" u="sng" dirty="0"/>
              <a:t>CLARIFICATION</a:t>
            </a:r>
            <a:r>
              <a:rPr lang="en-US" dirty="0"/>
              <a:t>:  CAN YOU USE CHARITY DOLLARS TO SUPPORT HONOR GUARDS? FIELD AGENTS </a:t>
            </a:r>
            <a:r>
              <a:rPr lang="en-US" b="1" u="sng" dirty="0">
                <a:solidFill>
                  <a:srgbClr val="C00000"/>
                </a:solidFill>
              </a:rPr>
              <a:t>CANNOT</a:t>
            </a:r>
            <a:r>
              <a:rPr lang="en-US" dirty="0"/>
              <a:t> WRITE CHECKS TO AN “HONOR GUARD ACCOUNT!”  ALL EXPENDITURES </a:t>
            </a:r>
            <a:r>
              <a:rPr lang="en-US" b="1" u="sng" dirty="0">
                <a:solidFill>
                  <a:srgbClr val="C00000"/>
                </a:solidFill>
              </a:rPr>
              <a:t>MUST</a:t>
            </a:r>
            <a:r>
              <a:rPr lang="en-US" dirty="0"/>
              <a:t> COME FROM THE </a:t>
            </a:r>
            <a:r>
              <a:rPr lang="en-US" b="1" u="sng" dirty="0">
                <a:solidFill>
                  <a:srgbClr val="C00000"/>
                </a:solidFill>
              </a:rPr>
              <a:t>“CHARITY ACCOUNT” </a:t>
            </a:r>
            <a:r>
              <a:rPr lang="en-US" dirty="0"/>
              <a:t>TO THE </a:t>
            </a:r>
            <a:r>
              <a:rPr lang="en-US" b="1" u="sng" dirty="0">
                <a:solidFill>
                  <a:srgbClr val="C00000"/>
                </a:solidFill>
              </a:rPr>
              <a:t>INTENDED PROVIDER</a:t>
            </a:r>
            <a:r>
              <a:rPr lang="en-US" dirty="0"/>
              <a:t>, I.E, UNIFORM COMPANY, FLAG COMPANY, ETC.</a:t>
            </a:r>
          </a:p>
          <a:p>
            <a:endParaRPr lang="en-US" dirty="0"/>
          </a:p>
          <a:p>
            <a:r>
              <a:rPr lang="en-US" u="sng" dirty="0"/>
              <a:t>DISCUSSION</a:t>
            </a:r>
            <a:r>
              <a:rPr lang="en-US" dirty="0"/>
              <a:t>:  MY POST IS BUYING FOOD AND PEPARING FREE DINNERS FOR AN ANNUAL HIGH SCHOOL ATHLETIC DINNER.  CAN I REIMBURSE THE POST FROM CHARITY FOR THE FOOD PURCHASE?  </a:t>
            </a:r>
          </a:p>
          <a:p>
            <a:endParaRPr lang="en-US" dirty="0"/>
          </a:p>
          <a:p>
            <a:r>
              <a:rPr lang="en-US" u="sng" dirty="0"/>
              <a:t>DISCUSSION</a:t>
            </a:r>
            <a:r>
              <a:rPr lang="en-US" dirty="0"/>
              <a:t>:  WHAT ABOUT HOSPITALITY ROOMS AT CONVENTIONS, ETC., CAN I USE CHARITY DOLLARS?  WHY OR WHY NOT?</a:t>
            </a:r>
          </a:p>
          <a:p>
            <a:pPr marL="0" indent="0">
              <a:buNone/>
            </a:pPr>
            <a:r>
              <a:rPr lang="en-US" dirty="0"/>
              <a:t>                          </a:t>
            </a:r>
          </a:p>
          <a:p>
            <a:pPr marL="0" indent="0" algn="ctr">
              <a:buNone/>
            </a:pPr>
            <a:r>
              <a:rPr lang="en-US" b="1" dirty="0">
                <a:solidFill>
                  <a:srgbClr val="00B050"/>
                </a:solidFill>
              </a:rPr>
              <a:t>WHEN IN DOUBT CALL THE VFWOC OFFICE</a:t>
            </a:r>
          </a:p>
          <a:p>
            <a:endParaRPr lang="en-US" dirty="0"/>
          </a:p>
          <a:p>
            <a:pPr marL="0" indent="0">
              <a:buNone/>
            </a:pP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9216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53BE-0AE1-D2C0-2936-C54F9D9CA06F}"/>
              </a:ext>
            </a:extLst>
          </p:cNvPr>
          <p:cNvSpPr>
            <a:spLocks noGrp="1"/>
          </p:cNvSpPr>
          <p:nvPr>
            <p:ph type="title"/>
          </p:nvPr>
        </p:nvSpPr>
        <p:spPr>
          <a:xfrm>
            <a:off x="838199" y="365125"/>
            <a:ext cx="10623487" cy="1325563"/>
          </a:xfrm>
        </p:spPr>
        <p:txBody>
          <a:bodyPr>
            <a:noAutofit/>
          </a:bodyPr>
          <a:lstStyle/>
          <a:p>
            <a:pPr algn="ctr"/>
            <a:br>
              <a:rPr lang="en-US" sz="9600" dirty="0"/>
            </a:br>
            <a:r>
              <a:rPr lang="en-US" sz="9600" b="1" dirty="0">
                <a:solidFill>
                  <a:srgbClr val="FF0000"/>
                </a:solidFill>
              </a:rPr>
              <a:t>HOT DATES</a:t>
            </a:r>
            <a:br>
              <a:rPr lang="en-US" sz="9600" dirty="0"/>
            </a:br>
            <a:endParaRPr lang="en-US" sz="9600" dirty="0"/>
          </a:p>
        </p:txBody>
      </p:sp>
      <p:sp>
        <p:nvSpPr>
          <p:cNvPr id="3" name="Content Placeholder 2">
            <a:extLst>
              <a:ext uri="{FF2B5EF4-FFF2-40B4-BE49-F238E27FC236}">
                <a16:creationId xmlns:a16="http://schemas.microsoft.com/office/drawing/2014/main" id="{3F4496AB-A85B-810B-0B01-5C2C9ADF2C61}"/>
              </a:ext>
            </a:extLst>
          </p:cNvPr>
          <p:cNvSpPr>
            <a:spLocks noGrp="1"/>
          </p:cNvSpPr>
          <p:nvPr>
            <p:ph idx="1"/>
          </p:nvPr>
        </p:nvSpPr>
        <p:spPr>
          <a:xfrm>
            <a:off x="838201" y="500941"/>
            <a:ext cx="10515600" cy="5856117"/>
          </a:xfrm>
        </p:spPr>
        <p:txBody>
          <a:bodyPr>
            <a:normAutofit fontScale="92500" lnSpcReduction="10000"/>
          </a:bodyPr>
          <a:lstStyle/>
          <a:p>
            <a:pPr marL="0" indent="0">
              <a:buNone/>
            </a:pPr>
            <a:endParaRPr lang="en-US" dirty="0"/>
          </a:p>
          <a:p>
            <a:endParaRPr lang="en-US" dirty="0"/>
          </a:p>
          <a:p>
            <a:endParaRPr lang="en-US" dirty="0"/>
          </a:p>
          <a:p>
            <a:r>
              <a:rPr lang="en-US" sz="4400" dirty="0"/>
              <a:t>1 NOV 2024:  NEW GAMING YEAR STARTS TO INCLUDE LICENSING</a:t>
            </a:r>
          </a:p>
          <a:p>
            <a:pPr marL="0" indent="0">
              <a:buNone/>
            </a:pPr>
            <a:endParaRPr lang="en-US" sz="4400" dirty="0"/>
          </a:p>
          <a:p>
            <a:r>
              <a:rPr lang="en-US" sz="3900" dirty="0"/>
              <a:t>1 JAN 2025:  START OF </a:t>
            </a:r>
            <a:r>
              <a:rPr lang="en-US" sz="4000" dirty="0"/>
              <a:t>NEW CHARITY FIELD AGENT CONTRACTS</a:t>
            </a:r>
          </a:p>
          <a:p>
            <a:pPr marL="0" indent="0">
              <a:buNone/>
            </a:pPr>
            <a:endParaRPr lang="en-US" sz="4000" dirty="0"/>
          </a:p>
          <a:p>
            <a:r>
              <a:rPr lang="en-US" sz="4000" dirty="0"/>
              <a:t>ELECTION OF 4</a:t>
            </a:r>
            <a:r>
              <a:rPr lang="en-US" sz="4000" baseline="30000" dirty="0"/>
              <a:t>TH</a:t>
            </a:r>
            <a:r>
              <a:rPr lang="en-US" sz="4000" dirty="0"/>
              <a:t> YEAR BOARD DIRECTOR  </a:t>
            </a:r>
          </a:p>
          <a:p>
            <a:pPr marL="0" indent="0">
              <a:buNone/>
            </a:pPr>
            <a:r>
              <a:rPr lang="en-US" sz="4000" dirty="0"/>
              <a:t>   -  RESULTS ANNOUNCED AT MID-WINTER</a:t>
            </a:r>
          </a:p>
          <a:p>
            <a:pPr marL="0" indent="0">
              <a:buNone/>
            </a:pPr>
            <a:endParaRPr lang="en-US" sz="4400" dirty="0"/>
          </a:p>
          <a:p>
            <a:pPr marL="0" indent="0" algn="ctr">
              <a:buNone/>
            </a:pPr>
            <a:endParaRPr lang="en-US" sz="4400" dirty="0"/>
          </a:p>
          <a:p>
            <a:pPr marL="0" indent="0">
              <a:buNone/>
            </a:pPr>
            <a:endParaRPr lang="en-US" sz="4400" dirty="0"/>
          </a:p>
          <a:p>
            <a:pPr lvl="1"/>
            <a:endParaRPr lang="en-US" dirty="0"/>
          </a:p>
        </p:txBody>
      </p:sp>
    </p:spTree>
    <p:extLst>
      <p:ext uri="{BB962C8B-B14F-4D97-AF65-F5344CB8AC3E}">
        <p14:creationId xmlns:p14="http://schemas.microsoft.com/office/powerpoint/2010/main" val="68434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ED64-9ED1-0D81-7A6E-EB456517CA7D}"/>
              </a:ext>
            </a:extLst>
          </p:cNvPr>
          <p:cNvSpPr>
            <a:spLocks noGrp="1"/>
          </p:cNvSpPr>
          <p:nvPr>
            <p:ph type="title"/>
          </p:nvPr>
        </p:nvSpPr>
        <p:spPr/>
        <p:txBody>
          <a:bodyPr/>
          <a:lstStyle/>
          <a:p>
            <a:r>
              <a:rPr lang="en-US" dirty="0"/>
              <a:t>                                 TOP ISSUES</a:t>
            </a:r>
          </a:p>
        </p:txBody>
      </p:sp>
      <p:sp>
        <p:nvSpPr>
          <p:cNvPr id="3" name="Content Placeholder 2">
            <a:extLst>
              <a:ext uri="{FF2B5EF4-FFF2-40B4-BE49-F238E27FC236}">
                <a16:creationId xmlns:a16="http://schemas.microsoft.com/office/drawing/2014/main" id="{1EC35A79-8282-9584-8CFB-78306EA57364}"/>
              </a:ext>
            </a:extLst>
          </p:cNvPr>
          <p:cNvSpPr>
            <a:spLocks noGrp="1"/>
          </p:cNvSpPr>
          <p:nvPr>
            <p:ph idx="1"/>
          </p:nvPr>
        </p:nvSpPr>
        <p:spPr/>
        <p:txBody>
          <a:bodyPr>
            <a:normAutofit fontScale="92500" lnSpcReduction="10000"/>
          </a:bodyPr>
          <a:lstStyle/>
          <a:p>
            <a:r>
              <a:rPr lang="en-US" dirty="0"/>
              <a:t>COMPLETING FIELD AGENT CONTRACTS FOR 1 JAN 2025 TO 31 DEC 2025</a:t>
            </a:r>
          </a:p>
          <a:p>
            <a:r>
              <a:rPr lang="en-US" dirty="0"/>
              <a:t>FIELD AGENTS IN ARREARS OF PAYING THEIR 25%CHARITY PAYMENTS:  THIS IS A VIOLATION OF ORC 2915</a:t>
            </a:r>
          </a:p>
          <a:p>
            <a:r>
              <a:rPr lang="en-US" dirty="0"/>
              <a:t>FIELD AGENTS WITH CHARITY ACCOUNTS OVER $50,000 – what is the plan?</a:t>
            </a:r>
          </a:p>
          <a:p>
            <a:r>
              <a:rPr lang="en-US" dirty="0"/>
              <a:t>UPDATING PERMISSIBLE/NON-PERMISSIBLE LIST</a:t>
            </a:r>
          </a:p>
          <a:p>
            <a:r>
              <a:rPr lang="en-US" dirty="0"/>
              <a:t>WORKING WITH FIELD AGENTS REGARDING REQUESTS FOR INFORMATION, OR WHEN NECESSARY, REPAYMENT OF CHARITY DOLLARS.</a:t>
            </a:r>
          </a:p>
          <a:p>
            <a:pPr lvl="1">
              <a:buFont typeface="Wingdings" panose="05000000000000000000" pitchFamily="2" charset="2"/>
              <a:buChar char="Ø"/>
            </a:pPr>
            <a:r>
              <a:rPr lang="en-US" b="1" dirty="0">
                <a:solidFill>
                  <a:srgbClr val="00B050"/>
                </a:solidFill>
              </a:rPr>
              <a:t>NEW POLICY:  ONLY EXECUTIVE DIRECTOR CAN REQUEST RE-PAYMENT</a:t>
            </a:r>
          </a:p>
        </p:txBody>
      </p:sp>
    </p:spTree>
    <p:extLst>
      <p:ext uri="{BB962C8B-B14F-4D97-AF65-F5344CB8AC3E}">
        <p14:creationId xmlns:p14="http://schemas.microsoft.com/office/powerpoint/2010/main" val="21189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9A6D-65B1-CC26-AF49-6A2990F9D319}"/>
              </a:ext>
            </a:extLst>
          </p:cNvPr>
          <p:cNvSpPr>
            <a:spLocks noGrp="1"/>
          </p:cNvSpPr>
          <p:nvPr>
            <p:ph type="title"/>
          </p:nvPr>
        </p:nvSpPr>
        <p:spPr>
          <a:xfrm>
            <a:off x="747665" y="2556064"/>
            <a:ext cx="10515600" cy="2136252"/>
          </a:xfrm>
        </p:spPr>
        <p:txBody>
          <a:bodyPr>
            <a:normAutofit/>
          </a:bodyPr>
          <a:lstStyle/>
          <a:p>
            <a:pPr algn="ctr"/>
            <a:r>
              <a:rPr lang="en-US" dirty="0"/>
              <a:t>VFWOC WEBSITE</a:t>
            </a:r>
            <a:br>
              <a:rPr lang="en-US" dirty="0"/>
            </a:br>
            <a:r>
              <a:rPr lang="en-US" sz="3200" b="1" u="sng" dirty="0">
                <a:hlinkClick r:id="rId2"/>
              </a:rPr>
              <a:t>WWW.VFWOHIOCHARITIES.COM</a:t>
            </a:r>
            <a:br>
              <a:rPr lang="en-US" sz="3200" b="1" dirty="0"/>
            </a:br>
            <a:endParaRPr lang="en-US" sz="3200" b="1" dirty="0"/>
          </a:p>
        </p:txBody>
      </p:sp>
      <p:sp>
        <p:nvSpPr>
          <p:cNvPr id="3" name="Content Placeholder 2">
            <a:extLst>
              <a:ext uri="{FF2B5EF4-FFF2-40B4-BE49-F238E27FC236}">
                <a16:creationId xmlns:a16="http://schemas.microsoft.com/office/drawing/2014/main" id="{140F9F81-635E-AFEF-5EAD-D652D98C4BD9}"/>
              </a:ext>
            </a:extLst>
          </p:cNvPr>
          <p:cNvSpPr>
            <a:spLocks noGrp="1"/>
          </p:cNvSpPr>
          <p:nvPr>
            <p:ph idx="1"/>
          </p:nvPr>
        </p:nvSpPr>
        <p:spPr/>
        <p:txBody>
          <a:bodyPr>
            <a:normAutofit/>
          </a:bodyPr>
          <a:lstStyle/>
          <a:p>
            <a:pPr marL="0" indent="0" algn="ctr">
              <a:buNone/>
            </a:pPr>
            <a:endParaRPr lang="en-US" sz="4800" b="1" dirty="0">
              <a:solidFill>
                <a:srgbClr val="FF0000"/>
              </a:solidFill>
            </a:endParaRPr>
          </a:p>
          <a:p>
            <a:pPr marL="0" indent="0" algn="ctr">
              <a:buNone/>
            </a:pPr>
            <a:endParaRPr lang="en-US" sz="4800" b="1" dirty="0">
              <a:solidFill>
                <a:srgbClr val="FF0000"/>
              </a:solidFill>
            </a:endParaRPr>
          </a:p>
          <a:p>
            <a:endParaRPr lang="en-US" sz="4800" b="1" dirty="0">
              <a:solidFill>
                <a:schemeClr val="tx2"/>
              </a:solidFill>
            </a:endParaRPr>
          </a:p>
          <a:p>
            <a:pPr marL="457200" lvl="1" indent="0">
              <a:buNone/>
            </a:pPr>
            <a:endParaRPr lang="en-US" sz="4800" dirty="0">
              <a:solidFill>
                <a:schemeClr val="tx2"/>
              </a:solidFill>
            </a:endParaRPr>
          </a:p>
        </p:txBody>
      </p:sp>
    </p:spTree>
    <p:extLst>
      <p:ext uri="{BB962C8B-B14F-4D97-AF65-F5344CB8AC3E}">
        <p14:creationId xmlns:p14="http://schemas.microsoft.com/office/powerpoint/2010/main" val="276035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6C-11D5-7496-8012-39F9ED4AB0BA}"/>
              </a:ext>
            </a:extLst>
          </p:cNvPr>
          <p:cNvSpPr>
            <a:spLocks noGrp="1"/>
          </p:cNvSpPr>
          <p:nvPr>
            <p:ph type="title"/>
          </p:nvPr>
        </p:nvSpPr>
        <p:spPr/>
        <p:txBody>
          <a:bodyPr/>
          <a:lstStyle/>
          <a:p>
            <a:pPr algn="ctr"/>
            <a:r>
              <a:rPr lang="en-US" dirty="0"/>
              <a:t>*VFWOC CHALLENGE*</a:t>
            </a:r>
          </a:p>
        </p:txBody>
      </p:sp>
      <p:sp>
        <p:nvSpPr>
          <p:cNvPr id="3" name="Content Placeholder 2">
            <a:extLst>
              <a:ext uri="{FF2B5EF4-FFF2-40B4-BE49-F238E27FC236}">
                <a16:creationId xmlns:a16="http://schemas.microsoft.com/office/drawing/2014/main" id="{9B6DE0DC-616D-75C1-C236-9DC40620904F}"/>
              </a:ext>
            </a:extLst>
          </p:cNvPr>
          <p:cNvSpPr>
            <a:spLocks noGrp="1"/>
          </p:cNvSpPr>
          <p:nvPr>
            <p:ph idx="1"/>
          </p:nvPr>
        </p:nvSpPr>
        <p:spPr/>
        <p:txBody>
          <a:bodyPr>
            <a:normAutofit fontScale="92500"/>
          </a:bodyPr>
          <a:lstStyle/>
          <a:p>
            <a:pPr marL="0" indent="0">
              <a:buNone/>
            </a:pPr>
            <a:r>
              <a:rPr lang="en-US" dirty="0"/>
              <a:t>IF YOU  BELIEVE WE ARE BEING OVERLY PERSCRIPTIVE ON SOMETHING NON-PERMISSIBLE, OR MISSING AN OPPORTUNITY TO SUPPORT A CHARITABLE ACTIVITY, BRING IT TO THE ATTENTION OF VFWOC!</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t>HOWEVER, YOU MUST ALSO SHOW YOUR “HOMEWORK” ON HOW YOU CAME TO YOUR CONCLUSION(S)!!</a:t>
            </a:r>
          </a:p>
          <a:p>
            <a:pPr marL="457200" lvl="1" indent="0">
              <a:buNone/>
            </a:pPr>
            <a:endParaRPr lang="en-US" b="1" dirty="0"/>
          </a:p>
          <a:p>
            <a:pPr lvl="1">
              <a:buFont typeface="Wingdings" panose="05000000000000000000" pitchFamily="2" charset="2"/>
              <a:buChar char="Ø"/>
            </a:pPr>
            <a:r>
              <a:rPr lang="en-US" b="1" dirty="0"/>
              <a:t>VFWOC WILL “FORMALLY” STAFF YOUR CHALLENGE TO INCLUDE, BUT NOT LIMITED TO, THE BOD, DEPT OF OHIO, AND VFWOC LEGAL ADVISOR!</a:t>
            </a:r>
          </a:p>
          <a:p>
            <a:pPr marL="457200" lvl="1" indent="0">
              <a:buNone/>
            </a:pPr>
            <a:endParaRPr lang="en-US" b="1" dirty="0"/>
          </a:p>
          <a:p>
            <a:pPr lvl="1">
              <a:buFont typeface="Wingdings" panose="05000000000000000000" pitchFamily="2" charset="2"/>
              <a:buChar char="Ø"/>
            </a:pPr>
            <a:r>
              <a:rPr lang="en-US" b="1" dirty="0"/>
              <a:t>WE DON’T MIND MAKING CHANGES BASED ON </a:t>
            </a:r>
            <a:r>
              <a:rPr lang="en-US" b="1" u="sng" dirty="0"/>
              <a:t>VALIDATED</a:t>
            </a:r>
            <a:r>
              <a:rPr lang="en-US" b="1" dirty="0"/>
              <a:t> CHALLENGES!</a:t>
            </a:r>
          </a:p>
        </p:txBody>
      </p:sp>
    </p:spTree>
    <p:extLst>
      <p:ext uri="{BB962C8B-B14F-4D97-AF65-F5344CB8AC3E}">
        <p14:creationId xmlns:p14="http://schemas.microsoft.com/office/powerpoint/2010/main" val="3326729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E0F15D-015D-4532-81FB-F8FD26564D74}"/>
              </a:ext>
            </a:extLst>
          </p:cNvPr>
          <p:cNvSpPr>
            <a:spLocks noGrp="1"/>
          </p:cNvSpPr>
          <p:nvPr>
            <p:ph type="body" sz="quarter" idx="10"/>
          </p:nvPr>
        </p:nvSpPr>
        <p:spPr>
          <a:xfrm>
            <a:off x="3486546" y="-80593"/>
            <a:ext cx="6441958" cy="816144"/>
          </a:xfrm>
        </p:spPr>
        <p:txBody>
          <a:bodyPr/>
          <a:lstStyle/>
          <a:p>
            <a:r>
              <a:rPr lang="en-US" sz="3200" dirty="0">
                <a:solidFill>
                  <a:schemeClr val="bg2"/>
                </a:solidFill>
                <a:latin typeface="Gill Sans MT" panose="020B0502020104020203" pitchFamily="34" charset="0"/>
                <a:cs typeface="Times" panose="02020603050405020304" pitchFamily="18" charset="0"/>
              </a:rPr>
              <a:t>VFWOC LEGAL ADVISOR</a:t>
            </a:r>
            <a:endParaRPr lang="en-US" sz="3200" dirty="0">
              <a:solidFill>
                <a:schemeClr val="accent1"/>
              </a:solidFill>
              <a:latin typeface="Gill Sans MT" panose="020B0502020104020203" pitchFamily="34" charset="0"/>
              <a:cs typeface="Times" panose="02020603050405020304" pitchFamily="18" charset="0"/>
            </a:endParaRPr>
          </a:p>
        </p:txBody>
      </p:sp>
      <p:sp>
        <p:nvSpPr>
          <p:cNvPr id="6" name="TextBox 5">
            <a:extLst>
              <a:ext uri="{FF2B5EF4-FFF2-40B4-BE49-F238E27FC236}">
                <a16:creationId xmlns:a16="http://schemas.microsoft.com/office/drawing/2014/main" id="{12379F45-B347-43F2-B2B1-D9033941E881}"/>
              </a:ext>
            </a:extLst>
          </p:cNvPr>
          <p:cNvSpPr txBox="1"/>
          <p:nvPr/>
        </p:nvSpPr>
        <p:spPr>
          <a:xfrm>
            <a:off x="748795" y="4021088"/>
            <a:ext cx="10694403" cy="1477328"/>
          </a:xfrm>
          <a:prstGeom prst="rect">
            <a:avLst/>
          </a:prstGeom>
          <a:noFill/>
        </p:spPr>
        <p:txBody>
          <a:bodyPr wrap="square" lIns="91440" tIns="45720" rIns="91440" bIns="45720" rtlCol="0" anchor="t">
            <a:spAutoFit/>
          </a:bodyPr>
          <a:lstStyle/>
          <a:p>
            <a:pPr algn="ctr">
              <a:defRPr/>
            </a:pPr>
            <a:r>
              <a:rPr lang="en-US" sz="3000" b="1" dirty="0">
                <a:solidFill>
                  <a:srgbClr val="E7E6E6"/>
                </a:solidFill>
                <a:latin typeface="Gill Sans MT"/>
                <a:cs typeface="Times"/>
              </a:rPr>
              <a:t>Matthew Jalandoni</a:t>
            </a:r>
            <a:endParaRPr lang="en-US" sz="3000" b="1" dirty="0">
              <a:solidFill>
                <a:srgbClr val="E7E6E6"/>
              </a:solidFill>
              <a:latin typeface="Gill Sans MT" panose="020B0502020104020203" pitchFamily="34" charset="0"/>
              <a:cs typeface="Times" panose="02020603050405020304" pitchFamily="18" charset="0"/>
            </a:endParaRPr>
          </a:p>
          <a:p>
            <a:pPr algn="ctr">
              <a:defRPr/>
            </a:pPr>
            <a:r>
              <a:rPr lang="en-US" sz="3000" dirty="0">
                <a:solidFill>
                  <a:srgbClr val="E7E6E6"/>
                </a:solidFill>
                <a:latin typeface="Gill Sans MT"/>
                <a:cs typeface="Times"/>
              </a:rPr>
              <a:t>Flannery | Georgalis, LLC</a:t>
            </a:r>
          </a:p>
          <a:p>
            <a:pPr algn="ctr">
              <a:defRPr/>
            </a:pPr>
            <a:r>
              <a:rPr lang="en-US" sz="3000" dirty="0">
                <a:solidFill>
                  <a:srgbClr val="E7E6E6"/>
                </a:solidFill>
                <a:latin typeface="Gill Sans MT"/>
                <a:cs typeface="Times"/>
              </a:rPr>
              <a:t>mjalandoni@flannerygeorgalis.com</a:t>
            </a:r>
          </a:p>
        </p:txBody>
      </p:sp>
      <p:pic>
        <p:nvPicPr>
          <p:cNvPr id="2" name="Picture 1">
            <a:extLst>
              <a:ext uri="{FF2B5EF4-FFF2-40B4-BE49-F238E27FC236}">
                <a16:creationId xmlns:a16="http://schemas.microsoft.com/office/drawing/2014/main" id="{B136EB5E-DAA1-BCF8-7DCE-F05026F83775}"/>
              </a:ext>
            </a:extLst>
          </p:cNvPr>
          <p:cNvPicPr>
            <a:picLocks noChangeAspect="1"/>
          </p:cNvPicPr>
          <p:nvPr/>
        </p:nvPicPr>
        <p:blipFill>
          <a:blip r:embed="rId3"/>
          <a:stretch>
            <a:fillRect/>
          </a:stretch>
        </p:blipFill>
        <p:spPr>
          <a:xfrm>
            <a:off x="4962476" y="643021"/>
            <a:ext cx="2267047" cy="3400571"/>
          </a:xfrm>
          <a:prstGeom prst="rect">
            <a:avLst/>
          </a:prstGeom>
        </p:spPr>
      </p:pic>
    </p:spTree>
    <p:extLst>
      <p:ext uri="{BB962C8B-B14F-4D97-AF65-F5344CB8AC3E}">
        <p14:creationId xmlns:p14="http://schemas.microsoft.com/office/powerpoint/2010/main" val="3772724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272F-24DD-D837-AE15-77AEA4E59E50}"/>
              </a:ext>
            </a:extLst>
          </p:cNvPr>
          <p:cNvSpPr>
            <a:spLocks noGrp="1"/>
          </p:cNvSpPr>
          <p:nvPr>
            <p:ph type="title"/>
          </p:nvPr>
        </p:nvSpPr>
        <p:spPr/>
        <p:txBody>
          <a:bodyPr/>
          <a:lstStyle/>
          <a:p>
            <a:pPr algn="ctr"/>
            <a:r>
              <a:rPr lang="en-US" dirty="0"/>
              <a:t>QUESTIONS/FEEDBACK</a:t>
            </a:r>
          </a:p>
        </p:txBody>
      </p:sp>
      <p:pic>
        <p:nvPicPr>
          <p:cNvPr id="5" name="Picture 4" descr="A person in a suit with question marks above his head&#10;&#10;Description automatically generated">
            <a:extLst>
              <a:ext uri="{FF2B5EF4-FFF2-40B4-BE49-F238E27FC236}">
                <a16:creationId xmlns:a16="http://schemas.microsoft.com/office/drawing/2014/main" id="{9313DEE1-4549-B4E2-4CE7-774E6ED76D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68212" y="2114549"/>
            <a:ext cx="6255575" cy="3705225"/>
          </a:xfrm>
          <a:prstGeom prst="rect">
            <a:avLst/>
          </a:prstGeom>
        </p:spPr>
      </p:pic>
      <p:sp>
        <p:nvSpPr>
          <p:cNvPr id="6" name="TextBox 5">
            <a:extLst>
              <a:ext uri="{FF2B5EF4-FFF2-40B4-BE49-F238E27FC236}">
                <a16:creationId xmlns:a16="http://schemas.microsoft.com/office/drawing/2014/main" id="{F5B02163-1E68-1842-6B48-BB6B7AC1EE37}"/>
              </a:ext>
            </a:extLst>
          </p:cNvPr>
          <p:cNvSpPr txBox="1"/>
          <p:nvPr/>
        </p:nvSpPr>
        <p:spPr>
          <a:xfrm>
            <a:off x="3619500" y="4895850"/>
            <a:ext cx="4953000" cy="230832"/>
          </a:xfrm>
          <a:prstGeom prst="rect">
            <a:avLst/>
          </a:prstGeom>
          <a:noFill/>
        </p:spPr>
        <p:txBody>
          <a:bodyPr wrap="square" rtlCol="0">
            <a:spAutoFit/>
          </a:bodyPr>
          <a:lstStyle/>
          <a:p>
            <a:r>
              <a:rPr lang="en-US" sz="900">
                <a:hlinkClick r:id="rId3" tooltip="https://manuelgross.blogspot.com/2014/12/el-arte-de-preguntar-y-escuchar-15.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174376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52547-52CF-A926-B926-06A9007725AC}"/>
              </a:ext>
            </a:extLst>
          </p:cNvPr>
          <p:cNvSpPr>
            <a:spLocks noGrp="1"/>
          </p:cNvSpPr>
          <p:nvPr>
            <p:ph type="title"/>
          </p:nvPr>
        </p:nvSpPr>
        <p:spPr>
          <a:xfrm>
            <a:off x="838200" y="30630"/>
            <a:ext cx="10515600" cy="1325563"/>
          </a:xfrm>
        </p:spPr>
        <p:txBody>
          <a:bodyPr>
            <a:normAutofit fontScale="90000"/>
          </a:bodyPr>
          <a:lstStyle/>
          <a:p>
            <a:pPr algn="ctr"/>
            <a:r>
              <a:rPr lang="en-US" dirty="0"/>
              <a:t> </a:t>
            </a:r>
            <a:br>
              <a:rPr lang="en-US" dirty="0"/>
            </a:br>
            <a:r>
              <a:rPr lang="en-US" dirty="0"/>
              <a:t>WHAT IS CHARITY MONEY?</a:t>
            </a:r>
            <a:br>
              <a:rPr lang="en-US" dirty="0"/>
            </a:br>
            <a:endParaRPr lang="en-US" dirty="0"/>
          </a:p>
        </p:txBody>
      </p:sp>
      <p:sp>
        <p:nvSpPr>
          <p:cNvPr id="3" name="Content Placeholder 2">
            <a:extLst>
              <a:ext uri="{FF2B5EF4-FFF2-40B4-BE49-F238E27FC236}">
                <a16:creationId xmlns:a16="http://schemas.microsoft.com/office/drawing/2014/main" id="{58A61DA1-B72B-FF46-F192-78B3ADEB5011}"/>
              </a:ext>
            </a:extLst>
          </p:cNvPr>
          <p:cNvSpPr>
            <a:spLocks noGrp="1"/>
          </p:cNvSpPr>
          <p:nvPr>
            <p:ph idx="1"/>
          </p:nvPr>
        </p:nvSpPr>
        <p:spPr>
          <a:xfrm>
            <a:off x="838200" y="1572118"/>
            <a:ext cx="10515600" cy="5190811"/>
          </a:xfrm>
        </p:spPr>
        <p:txBody>
          <a:bodyPr>
            <a:normAutofit/>
          </a:bodyPr>
          <a:lstStyle/>
          <a:p>
            <a:r>
              <a:rPr lang="en-US" sz="2200" dirty="0"/>
              <a:t>Charity money provides </a:t>
            </a:r>
            <a:r>
              <a:rPr lang="en-US" sz="2200" b="1" dirty="0">
                <a:solidFill>
                  <a:schemeClr val="tx2"/>
                </a:solidFill>
              </a:rPr>
              <a:t>“Potential Goodness” </a:t>
            </a:r>
            <a:r>
              <a:rPr lang="en-US" sz="2200" dirty="0"/>
              <a:t>in support of all Veterans, their families, and their communities.  It is </a:t>
            </a:r>
            <a:r>
              <a:rPr lang="en-US" sz="2200" u="sng" dirty="0"/>
              <a:t>not</a:t>
            </a:r>
            <a:r>
              <a:rPr lang="en-US" sz="2200" dirty="0"/>
              <a:t> limited to VFW members, or Veterans!!</a:t>
            </a:r>
          </a:p>
          <a:p>
            <a:pPr lvl="1">
              <a:buFont typeface="Wingdings" panose="05000000000000000000" pitchFamily="2" charset="2"/>
              <a:buChar char="Ø"/>
            </a:pPr>
            <a:r>
              <a:rPr lang="en-US" sz="2200" dirty="0"/>
              <a:t>Potential Goodness requires both dollars, and the “</a:t>
            </a:r>
            <a:r>
              <a:rPr lang="en-US" sz="2200" b="1" u="sng" dirty="0"/>
              <a:t>Determination</a:t>
            </a:r>
            <a:r>
              <a:rPr lang="en-US" sz="2200" b="1" dirty="0"/>
              <a:t> to Expend</a:t>
            </a:r>
            <a:r>
              <a:rPr lang="en-US" sz="2200" dirty="0"/>
              <a:t>”</a:t>
            </a:r>
          </a:p>
          <a:p>
            <a:r>
              <a:rPr lang="en-US" sz="2200" dirty="0"/>
              <a:t>There is </a:t>
            </a:r>
            <a:r>
              <a:rPr lang="en-US" sz="2200" b="1" dirty="0">
                <a:solidFill>
                  <a:srgbClr val="FF0000"/>
                </a:solidFill>
              </a:rPr>
              <a:t>NO</a:t>
            </a:r>
            <a:r>
              <a:rPr lang="en-US" sz="2200" dirty="0"/>
              <a:t> such thing as “</a:t>
            </a:r>
            <a:r>
              <a:rPr lang="en-US" sz="2200" u="sng" dirty="0"/>
              <a:t>Big charity</a:t>
            </a:r>
            <a:r>
              <a:rPr lang="en-US" sz="2200" dirty="0"/>
              <a:t>” or “</a:t>
            </a:r>
            <a:r>
              <a:rPr lang="en-US" sz="2200" u="sng" dirty="0"/>
              <a:t>Post charity</a:t>
            </a:r>
            <a:r>
              <a:rPr lang="en-US" sz="2200" dirty="0"/>
              <a:t>” dollars </a:t>
            </a:r>
          </a:p>
          <a:p>
            <a:pPr lvl="1">
              <a:buFont typeface="Wingdings" panose="05000000000000000000" pitchFamily="2" charset="2"/>
              <a:buChar char="Ø"/>
            </a:pPr>
            <a:r>
              <a:rPr lang="en-US" sz="2200" dirty="0"/>
              <a:t>There is “</a:t>
            </a:r>
            <a:r>
              <a:rPr lang="en-US" sz="2200" b="1" dirty="0">
                <a:solidFill>
                  <a:schemeClr val="accent3"/>
                </a:solidFill>
              </a:rPr>
              <a:t>one</a:t>
            </a:r>
            <a:r>
              <a:rPr lang="en-US" sz="2200" dirty="0"/>
              <a:t>” pot of 501(c)3 dollars under the same EIN (41-2078103) that is overseen by VFWOC.  The difference is the </a:t>
            </a:r>
            <a:r>
              <a:rPr lang="en-US" sz="2200" b="1" i="1" u="sng" dirty="0"/>
              <a:t>entity</a:t>
            </a:r>
            <a:r>
              <a:rPr lang="en-US" sz="2200" b="1" i="1" dirty="0"/>
              <a:t> </a:t>
            </a:r>
            <a:r>
              <a:rPr lang="en-US" sz="2200" dirty="0"/>
              <a:t>that is authorized to expend VFWOC dollars.</a:t>
            </a:r>
          </a:p>
          <a:p>
            <a:pPr lvl="2">
              <a:buFont typeface="Wingdings" panose="05000000000000000000" pitchFamily="2" charset="2"/>
              <a:buChar char="v"/>
            </a:pPr>
            <a:r>
              <a:rPr lang="en-US" sz="2200" i="1" u="sng" dirty="0"/>
              <a:t>Centralized</a:t>
            </a:r>
            <a:r>
              <a:rPr lang="en-US" sz="2200" dirty="0"/>
              <a:t> dollars are expended with the approval of the BOD</a:t>
            </a:r>
          </a:p>
          <a:p>
            <a:pPr lvl="2">
              <a:buFont typeface="Wingdings" panose="05000000000000000000" pitchFamily="2" charset="2"/>
              <a:buChar char="v"/>
            </a:pPr>
            <a:r>
              <a:rPr lang="en-US" sz="2200" i="1" u="sng" dirty="0"/>
              <a:t>Allocated</a:t>
            </a:r>
            <a:r>
              <a:rPr lang="en-US" sz="2200" dirty="0"/>
              <a:t> dollars are expended by Field Agents</a:t>
            </a:r>
          </a:p>
          <a:p>
            <a:pPr lvl="2">
              <a:buFont typeface="Wingdings" panose="05000000000000000000" pitchFamily="2" charset="2"/>
              <a:buChar char="v"/>
            </a:pPr>
            <a:r>
              <a:rPr lang="en-US" sz="2200" i="1" u="sng" dirty="0"/>
              <a:t>Emergency/time-critical </a:t>
            </a:r>
            <a:r>
              <a:rPr lang="en-US" sz="2200" dirty="0"/>
              <a:t>dollars up to $3,000 are expended by the ED</a:t>
            </a:r>
            <a:endParaRPr lang="en-US" sz="2200" b="1" dirty="0"/>
          </a:p>
          <a:p>
            <a:pPr marL="914400" lvl="2" indent="0">
              <a:buNone/>
            </a:pPr>
            <a:endParaRPr lang="en-US" sz="2200" b="1" dirty="0">
              <a:solidFill>
                <a:srgbClr val="00B050"/>
              </a:solidFill>
            </a:endParaRPr>
          </a:p>
          <a:p>
            <a:pPr marL="914400" lvl="2" indent="0" algn="ctr">
              <a:buNone/>
            </a:pPr>
            <a:r>
              <a:rPr lang="en-US" sz="3200" b="1" dirty="0">
                <a:solidFill>
                  <a:schemeClr val="tx2"/>
                </a:solidFill>
              </a:rPr>
              <a:t>“CHARITY MONEY IS </a:t>
            </a:r>
            <a:r>
              <a:rPr lang="en-US" sz="3200" b="1" u="sng" dirty="0">
                <a:solidFill>
                  <a:srgbClr val="C00000"/>
                </a:solidFill>
              </a:rPr>
              <a:t>NOT</a:t>
            </a:r>
            <a:r>
              <a:rPr lang="en-US" sz="3200" b="1" dirty="0">
                <a:solidFill>
                  <a:schemeClr val="tx2"/>
                </a:solidFill>
              </a:rPr>
              <a:t> A SUPPLEMENT TO THE POST GENERAL FUND”</a:t>
            </a:r>
            <a:endParaRPr lang="en-US" sz="3200" dirty="0">
              <a:solidFill>
                <a:schemeClr val="tx2"/>
              </a:solidFill>
            </a:endParaRPr>
          </a:p>
          <a:p>
            <a:pPr marL="914400" lvl="2" indent="0">
              <a:buNone/>
            </a:pPr>
            <a:endParaRPr lang="en-US" sz="2200" dirty="0"/>
          </a:p>
        </p:txBody>
      </p:sp>
    </p:spTree>
    <p:extLst>
      <p:ext uri="{BB962C8B-B14F-4D97-AF65-F5344CB8AC3E}">
        <p14:creationId xmlns:p14="http://schemas.microsoft.com/office/powerpoint/2010/main" val="82709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7CB-6779-901C-10A8-736B21C1C4E1}"/>
              </a:ext>
            </a:extLst>
          </p:cNvPr>
          <p:cNvSpPr>
            <a:spLocks noGrp="1"/>
          </p:cNvSpPr>
          <p:nvPr>
            <p:ph type="title"/>
          </p:nvPr>
        </p:nvSpPr>
        <p:spPr/>
        <p:txBody>
          <a:bodyPr/>
          <a:lstStyle/>
          <a:p>
            <a:r>
              <a:rPr lang="en-US" dirty="0"/>
              <a:t>                  CHARITY MONEY CONT’D</a:t>
            </a:r>
          </a:p>
        </p:txBody>
      </p:sp>
      <p:sp>
        <p:nvSpPr>
          <p:cNvPr id="3" name="Content Placeholder 2">
            <a:extLst>
              <a:ext uri="{FF2B5EF4-FFF2-40B4-BE49-F238E27FC236}">
                <a16:creationId xmlns:a16="http://schemas.microsoft.com/office/drawing/2014/main" id="{DC628C49-CEFC-36F7-E118-F79E8D4D69A8}"/>
              </a:ext>
            </a:extLst>
          </p:cNvPr>
          <p:cNvSpPr>
            <a:spLocks noGrp="1"/>
          </p:cNvSpPr>
          <p:nvPr>
            <p:ph idx="1"/>
          </p:nvPr>
        </p:nvSpPr>
        <p:spPr>
          <a:xfrm>
            <a:off x="838200" y="1609056"/>
            <a:ext cx="10515600" cy="4351338"/>
          </a:xfrm>
        </p:spPr>
        <p:txBody>
          <a:bodyPr>
            <a:noAutofit/>
          </a:bodyPr>
          <a:lstStyle/>
          <a:p>
            <a:r>
              <a:rPr lang="en-US" dirty="0"/>
              <a:t>There is </a:t>
            </a:r>
            <a:r>
              <a:rPr lang="en-US" b="1" dirty="0">
                <a:solidFill>
                  <a:srgbClr val="FF0000"/>
                </a:solidFill>
              </a:rPr>
              <a:t>NO</a:t>
            </a:r>
            <a:r>
              <a:rPr lang="en-US" dirty="0"/>
              <a:t> such thing as “</a:t>
            </a:r>
            <a:r>
              <a:rPr lang="en-US" u="sng" dirty="0"/>
              <a:t>Big charity</a:t>
            </a:r>
            <a:r>
              <a:rPr lang="en-US" dirty="0"/>
              <a:t>” or “</a:t>
            </a:r>
            <a:r>
              <a:rPr lang="en-US" u="sng" dirty="0"/>
              <a:t>Post charity</a:t>
            </a:r>
            <a:r>
              <a:rPr lang="en-US" dirty="0"/>
              <a:t>” dollars </a:t>
            </a:r>
          </a:p>
          <a:p>
            <a:pPr lvl="1">
              <a:buFont typeface="Wingdings" panose="05000000000000000000" pitchFamily="2" charset="2"/>
              <a:buChar char="Ø"/>
            </a:pPr>
            <a:r>
              <a:rPr lang="en-US" sz="2800" dirty="0"/>
              <a:t>There is “</a:t>
            </a:r>
            <a:r>
              <a:rPr lang="en-US" sz="2800" b="1" dirty="0">
                <a:solidFill>
                  <a:schemeClr val="accent3"/>
                </a:solidFill>
              </a:rPr>
              <a:t>one</a:t>
            </a:r>
            <a:r>
              <a:rPr lang="en-US" sz="2800" dirty="0"/>
              <a:t>” pot of 501(c)3 dollars under the same EIN (41-2078103) that is overseen by VFWOC.  The difference is the </a:t>
            </a:r>
            <a:r>
              <a:rPr lang="en-US" sz="2800" b="1" i="1" u="sng" dirty="0"/>
              <a:t>entity</a:t>
            </a:r>
            <a:r>
              <a:rPr lang="en-US" sz="2800" b="1" i="1" dirty="0"/>
              <a:t> </a:t>
            </a:r>
            <a:r>
              <a:rPr lang="en-US" sz="2800" dirty="0"/>
              <a:t>that is authorized to expend VFWOC dollars.</a:t>
            </a:r>
          </a:p>
          <a:p>
            <a:pPr lvl="2">
              <a:buFont typeface="Wingdings" panose="05000000000000000000" pitchFamily="2" charset="2"/>
              <a:buChar char="v"/>
            </a:pPr>
            <a:r>
              <a:rPr lang="en-US" sz="2800" i="1" u="sng" dirty="0"/>
              <a:t>Centralized</a:t>
            </a:r>
            <a:r>
              <a:rPr lang="en-US" sz="2800" dirty="0"/>
              <a:t> dollars are expended with the approval of the BOD</a:t>
            </a:r>
          </a:p>
          <a:p>
            <a:pPr lvl="2">
              <a:buFont typeface="Wingdings" panose="05000000000000000000" pitchFamily="2" charset="2"/>
              <a:buChar char="v"/>
            </a:pPr>
            <a:r>
              <a:rPr lang="en-US" sz="2800" i="1" u="sng" dirty="0"/>
              <a:t>Allocated</a:t>
            </a:r>
            <a:r>
              <a:rPr lang="en-US" sz="2800" dirty="0"/>
              <a:t> dollars are expended by Field Agents</a:t>
            </a:r>
          </a:p>
          <a:p>
            <a:pPr lvl="2">
              <a:buFont typeface="Wingdings" panose="05000000000000000000" pitchFamily="2" charset="2"/>
              <a:buChar char="v"/>
            </a:pPr>
            <a:r>
              <a:rPr lang="en-US" sz="2800" i="1" u="sng" dirty="0"/>
              <a:t>Emergency/time-critical </a:t>
            </a:r>
            <a:r>
              <a:rPr lang="en-US" sz="2800" dirty="0"/>
              <a:t>dollars up to $3,000 are expended by the ED</a:t>
            </a:r>
            <a:endParaRPr lang="en-US" sz="2800" b="1" dirty="0"/>
          </a:p>
          <a:p>
            <a:pPr marL="914400" lvl="2" indent="0">
              <a:buNone/>
            </a:pPr>
            <a:endParaRPr lang="en-US" sz="2800" b="1" dirty="0">
              <a:solidFill>
                <a:srgbClr val="00B050"/>
              </a:solidFill>
            </a:endParaRPr>
          </a:p>
          <a:p>
            <a:pPr marL="914400" lvl="2" indent="0" algn="ctr">
              <a:buNone/>
            </a:pPr>
            <a:r>
              <a:rPr lang="en-US" sz="2800" b="1" dirty="0">
                <a:solidFill>
                  <a:schemeClr val="tx2"/>
                </a:solidFill>
              </a:rPr>
              <a:t>“CHARITY MONEY IS </a:t>
            </a:r>
            <a:r>
              <a:rPr lang="en-US" sz="2800" b="1" u="sng" dirty="0">
                <a:solidFill>
                  <a:srgbClr val="C00000"/>
                </a:solidFill>
              </a:rPr>
              <a:t>NOT</a:t>
            </a:r>
            <a:r>
              <a:rPr lang="en-US" sz="2800" b="1" dirty="0">
                <a:solidFill>
                  <a:schemeClr val="tx2"/>
                </a:solidFill>
              </a:rPr>
              <a:t> A SUPPLEMENT TO THE POST GENERAL FUND”</a:t>
            </a:r>
            <a:endParaRPr lang="en-US" sz="2800" dirty="0">
              <a:solidFill>
                <a:schemeClr val="tx2"/>
              </a:solidFill>
            </a:endParaRPr>
          </a:p>
          <a:p>
            <a:endParaRPr lang="en-US" dirty="0"/>
          </a:p>
        </p:txBody>
      </p:sp>
    </p:spTree>
    <p:extLst>
      <p:ext uri="{BB962C8B-B14F-4D97-AF65-F5344CB8AC3E}">
        <p14:creationId xmlns:p14="http://schemas.microsoft.com/office/powerpoint/2010/main" val="28907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Autofit/>
          </a:bodyPr>
          <a:lstStyle/>
          <a:p>
            <a:endParaRPr lang="en-US" sz="3600" b="1" dirty="0">
              <a:solidFill>
                <a:srgbClr val="FF0000"/>
              </a:solidFill>
            </a:endParaRPr>
          </a:p>
          <a:p>
            <a:r>
              <a:rPr lang="en-US" sz="3600" b="1" dirty="0">
                <a:solidFill>
                  <a:srgbClr val="FF0000"/>
                </a:solidFill>
              </a:rPr>
              <a:t>OLD MESSSAGE </a:t>
            </a:r>
            <a:r>
              <a:rPr lang="en-US" sz="3600" dirty="0"/>
              <a:t>– Too Many </a:t>
            </a:r>
            <a:r>
              <a:rPr lang="en-US" sz="3600" u="sng" dirty="0"/>
              <a:t>New</a:t>
            </a:r>
            <a:r>
              <a:rPr lang="en-US" sz="3600" dirty="0"/>
              <a:t> restrictions for using charity dollars</a:t>
            </a:r>
            <a:endParaRPr lang="en-US" sz="3600" b="1" dirty="0">
              <a:solidFill>
                <a:srgbClr val="00B050"/>
              </a:solidFill>
            </a:endParaRPr>
          </a:p>
          <a:p>
            <a:r>
              <a:rPr lang="en-US" sz="3600" b="1" dirty="0">
                <a:solidFill>
                  <a:srgbClr val="00B050"/>
                </a:solidFill>
              </a:rPr>
              <a:t>NEW MESSAGE </a:t>
            </a:r>
            <a:r>
              <a:rPr lang="en-US" sz="3600" dirty="0"/>
              <a:t>– VFWOC is evolving to stay in sync with the dynamic Gaming/Charity environment, i.e., laws/policy/process and opportunities! – </a:t>
            </a:r>
            <a:r>
              <a:rPr lang="en-US" sz="3600" b="1" i="1" dirty="0"/>
              <a:t>We must evolve to stay relevant!</a:t>
            </a:r>
          </a:p>
          <a:p>
            <a:pPr marL="457200" lvl="1" indent="0">
              <a:buNone/>
            </a:pPr>
            <a:endParaRPr lang="en-US" sz="3600" dirty="0"/>
          </a:p>
        </p:txBody>
      </p:sp>
    </p:spTree>
    <p:extLst>
      <p:ext uri="{BB962C8B-B14F-4D97-AF65-F5344CB8AC3E}">
        <p14:creationId xmlns:p14="http://schemas.microsoft.com/office/powerpoint/2010/main" val="243637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 CONT’D</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rmAutofit lnSpcReduction="10000"/>
          </a:bodyPr>
          <a:lstStyle/>
          <a:p>
            <a:r>
              <a:rPr lang="en-US" b="1" dirty="0">
                <a:solidFill>
                  <a:srgbClr val="FF0000"/>
                </a:solidFill>
              </a:rPr>
              <a:t>OLD MESSAGE </a:t>
            </a:r>
            <a:r>
              <a:rPr lang="en-US" dirty="0"/>
              <a:t>– SEPARATION OF “CHURCH AND STATE” REGARDING VFWOC AND DEPT. OF OHIO</a:t>
            </a:r>
          </a:p>
          <a:p>
            <a:pPr lvl="1">
              <a:buFont typeface="Wingdings" panose="05000000000000000000" pitchFamily="2" charset="2"/>
              <a:buChar char="Ø"/>
            </a:pPr>
            <a:r>
              <a:rPr lang="en-US" dirty="0"/>
              <a:t>Simplistic approach to perception of a complex issue</a:t>
            </a:r>
          </a:p>
          <a:p>
            <a:pPr lvl="1">
              <a:buFont typeface="Wingdings" panose="05000000000000000000" pitchFamily="2" charset="2"/>
              <a:buChar char="Ø"/>
            </a:pPr>
            <a:r>
              <a:rPr lang="en-US" dirty="0"/>
              <a:t> All organizations have “touch points” and “friction points! </a:t>
            </a:r>
          </a:p>
          <a:p>
            <a:endParaRPr lang="en-US" b="1" dirty="0">
              <a:solidFill>
                <a:srgbClr val="00B050"/>
              </a:solidFill>
            </a:endParaRPr>
          </a:p>
          <a:p>
            <a:r>
              <a:rPr lang="en-US" b="1" dirty="0">
                <a:solidFill>
                  <a:srgbClr val="00B050"/>
                </a:solidFill>
              </a:rPr>
              <a:t>NEW MESSAGE </a:t>
            </a:r>
            <a:r>
              <a:rPr lang="en-US" dirty="0"/>
              <a:t>– VFW Dept of Ohio and VFWOC share a common mission.  We will cooperate on the touch points, i.e., designated programs and training, and respect the friction points, i.e., C(19) vs C(3)rules and different By-Laws</a:t>
            </a:r>
          </a:p>
          <a:p>
            <a:pPr lvl="1">
              <a:buFont typeface="Wingdings" panose="05000000000000000000" pitchFamily="2" charset="2"/>
              <a:buChar char="Ø"/>
            </a:pPr>
            <a:r>
              <a:rPr lang="en-US" b="1" dirty="0"/>
              <a:t>“DISTRICT CHARITY CHAIRMAN” </a:t>
            </a:r>
            <a:r>
              <a:rPr lang="en-US" dirty="0"/>
              <a:t>Construct:  Chairman </a:t>
            </a:r>
            <a:r>
              <a:rPr lang="en-US" b="1" u="sng" dirty="0"/>
              <a:t>must</a:t>
            </a:r>
            <a:r>
              <a:rPr lang="en-US" dirty="0"/>
              <a:t> speak for their respective District and be “responsive.”</a:t>
            </a:r>
          </a:p>
          <a:p>
            <a:pPr marL="457200" lvl="1" indent="0">
              <a:buNone/>
            </a:pPr>
            <a:endParaRPr lang="en-US" dirty="0"/>
          </a:p>
        </p:txBody>
      </p:sp>
    </p:spTree>
    <p:extLst>
      <p:ext uri="{BB962C8B-B14F-4D97-AF65-F5344CB8AC3E}">
        <p14:creationId xmlns:p14="http://schemas.microsoft.com/office/powerpoint/2010/main" val="2484718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 CONT’D</a:t>
            </a:r>
            <a:br>
              <a:rPr lang="en-US" dirty="0"/>
            </a:br>
            <a:r>
              <a:rPr lang="en-US" b="1" dirty="0">
                <a:solidFill>
                  <a:srgbClr val="00B050"/>
                </a:solidFill>
              </a:rPr>
              <a:t>“</a:t>
            </a:r>
            <a:r>
              <a:rPr lang="en-US" sz="3600" b="1" dirty="0">
                <a:solidFill>
                  <a:srgbClr val="00B050"/>
                </a:solidFill>
              </a:rPr>
              <a:t>MORE ROBUST SUPPORT &amp; OVERSIGHT</a:t>
            </a:r>
            <a:r>
              <a:rPr lang="en-US" b="1" dirty="0">
                <a:solidFill>
                  <a:srgbClr val="00B050"/>
                </a:solidFill>
              </a:rPr>
              <a:t>”</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a:xfrm>
            <a:off x="838200" y="1391059"/>
            <a:ext cx="10515600" cy="4351338"/>
          </a:xfrm>
        </p:spPr>
        <p:txBody>
          <a:bodyPr>
            <a:noAutofit/>
          </a:bodyPr>
          <a:lstStyle/>
          <a:p>
            <a:pPr marL="457200" lvl="1" indent="0">
              <a:buNone/>
            </a:pPr>
            <a:endParaRPr lang="en-US" sz="2000" dirty="0"/>
          </a:p>
          <a:p>
            <a:pPr lvl="1"/>
            <a:r>
              <a:rPr lang="en-US" sz="2000" b="1" dirty="0"/>
              <a:t>THE VFWOC BOARD IS NOW MORE ROBUST</a:t>
            </a:r>
            <a:r>
              <a:rPr lang="en-US" sz="2000" dirty="0"/>
              <a:t>:  </a:t>
            </a:r>
          </a:p>
          <a:p>
            <a:pPr lvl="2"/>
            <a:r>
              <a:rPr lang="en-US" dirty="0"/>
              <a:t>TWO DUAL-HATTED WITH DEPT Sr. &amp; Jr. VICE COMMANDERS (LEADERSHIP CONTINUITY)</a:t>
            </a:r>
          </a:p>
          <a:p>
            <a:pPr lvl="2"/>
            <a:r>
              <a:rPr lang="en-US" dirty="0"/>
              <a:t>TWO FROM THE OUTSIDE (FRESH EYES PERSPECTIVE)</a:t>
            </a:r>
          </a:p>
          <a:p>
            <a:pPr lvl="2"/>
            <a:r>
              <a:rPr lang="en-US" dirty="0"/>
              <a:t>ONE ANNUALLY ROTATES (PRESIDENT/CEO)</a:t>
            </a:r>
          </a:p>
          <a:p>
            <a:pPr lvl="2"/>
            <a:r>
              <a:rPr lang="en-US" dirty="0"/>
              <a:t>FOUR ELECTED BY FIELD AGENTS (MEMBERSHIP HAS A VOICE)</a:t>
            </a:r>
          </a:p>
          <a:p>
            <a:pPr lvl="3">
              <a:buFont typeface="Wingdings" panose="05000000000000000000" pitchFamily="2" charset="2"/>
              <a:buChar char="v"/>
            </a:pPr>
            <a:r>
              <a:rPr lang="en-US" sz="2000" b="1" dirty="0">
                <a:solidFill>
                  <a:srgbClr val="00B050"/>
                </a:solidFill>
              </a:rPr>
              <a:t>NEW 4</a:t>
            </a:r>
            <a:r>
              <a:rPr lang="en-US" sz="2000" b="1" baseline="30000" dirty="0">
                <a:solidFill>
                  <a:srgbClr val="00B050"/>
                </a:solidFill>
              </a:rPr>
              <a:t>th</a:t>
            </a:r>
            <a:r>
              <a:rPr lang="en-US" sz="2000" dirty="0"/>
              <a:t> </a:t>
            </a:r>
            <a:r>
              <a:rPr lang="en-US" sz="2000" b="1" dirty="0">
                <a:solidFill>
                  <a:srgbClr val="00B050"/>
                </a:solidFill>
              </a:rPr>
              <a:t>DIRECTOR TO BE ANNOUNCED AT 2025 MID-WINTER</a:t>
            </a:r>
          </a:p>
          <a:p>
            <a:pPr lvl="1"/>
            <a:r>
              <a:rPr lang="en-US" sz="2000" b="1" dirty="0"/>
              <a:t>TWO NEW AUDITORS ONBOARD</a:t>
            </a:r>
            <a:r>
              <a:rPr lang="en-US" sz="2000" dirty="0"/>
              <a:t>:  REVIEW </a:t>
            </a:r>
            <a:r>
              <a:rPr lang="en-US" sz="2000" b="1" u="sng" dirty="0"/>
              <a:t>ALL</a:t>
            </a:r>
            <a:r>
              <a:rPr lang="en-US" sz="2000" dirty="0"/>
              <a:t> CHARITY CHECKS AND WORK WITH FIELD AGENTS TO ENSURE PROPER USE OF FUNDS</a:t>
            </a:r>
          </a:p>
          <a:p>
            <a:pPr lvl="2">
              <a:buFont typeface="Wingdings" panose="05000000000000000000" pitchFamily="2" charset="2"/>
              <a:buChar char="Ø"/>
            </a:pPr>
            <a:r>
              <a:rPr lang="en-US" dirty="0"/>
              <a:t>Ron:  D1-5 &amp; 12</a:t>
            </a:r>
          </a:p>
          <a:p>
            <a:pPr lvl="2">
              <a:buFont typeface="Wingdings" panose="05000000000000000000" pitchFamily="2" charset="2"/>
              <a:buChar char="Ø"/>
            </a:pPr>
            <a:r>
              <a:rPr lang="en-US" dirty="0"/>
              <a:t>Betty:  D6-10 &amp; Non-VFW Agents</a:t>
            </a:r>
          </a:p>
          <a:p>
            <a:pPr lvl="2">
              <a:buFont typeface="Wingdings" panose="05000000000000000000" pitchFamily="2" charset="2"/>
              <a:buChar char="Ø"/>
            </a:pPr>
            <a:r>
              <a:rPr lang="en-US" dirty="0"/>
              <a:t>Danielle:  D11</a:t>
            </a:r>
          </a:p>
          <a:p>
            <a:pPr lvl="1"/>
            <a:r>
              <a:rPr lang="en-US" sz="2000" b="1" dirty="0"/>
              <a:t>SEPERATION OF DEPARTMENT QUARTERMASTER AND VFWOC TREASURER:  </a:t>
            </a:r>
            <a:r>
              <a:rPr lang="en-US" sz="2000" dirty="0"/>
              <a:t>No splitting of duties, total focus on VFWOC disbursements </a:t>
            </a:r>
            <a:r>
              <a:rPr lang="en-US" sz="2000" b="1" dirty="0"/>
              <a:t> </a:t>
            </a:r>
          </a:p>
          <a:p>
            <a:pPr lvl="1"/>
            <a:endParaRPr lang="en-US" sz="2000" dirty="0"/>
          </a:p>
        </p:txBody>
      </p:sp>
    </p:spTree>
    <p:extLst>
      <p:ext uri="{BB962C8B-B14F-4D97-AF65-F5344CB8AC3E}">
        <p14:creationId xmlns:p14="http://schemas.microsoft.com/office/powerpoint/2010/main" val="421504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41DD-7BBA-FE89-4C88-E0349AC0E742}"/>
              </a:ext>
            </a:extLst>
          </p:cNvPr>
          <p:cNvSpPr>
            <a:spLocks noGrp="1"/>
          </p:cNvSpPr>
          <p:nvPr>
            <p:ph type="title"/>
          </p:nvPr>
        </p:nvSpPr>
        <p:spPr/>
        <p:txBody>
          <a:bodyPr/>
          <a:lstStyle/>
          <a:p>
            <a:r>
              <a:rPr lang="en-US" dirty="0"/>
              <a:t>         </a:t>
            </a:r>
            <a:r>
              <a:rPr lang="en-US" sz="5400" u="sng" dirty="0"/>
              <a:t>ROLES AND RESPONSIBILITIES</a:t>
            </a:r>
          </a:p>
        </p:txBody>
      </p:sp>
      <p:sp>
        <p:nvSpPr>
          <p:cNvPr id="3" name="Content Placeholder 2">
            <a:extLst>
              <a:ext uri="{FF2B5EF4-FFF2-40B4-BE49-F238E27FC236}">
                <a16:creationId xmlns:a16="http://schemas.microsoft.com/office/drawing/2014/main" id="{E1673ACD-59F6-EDCB-D57B-A2A5B6F83789}"/>
              </a:ext>
            </a:extLst>
          </p:cNvPr>
          <p:cNvSpPr>
            <a:spLocks noGrp="1"/>
          </p:cNvSpPr>
          <p:nvPr>
            <p:ph idx="1"/>
          </p:nvPr>
        </p:nvSpPr>
        <p:spPr>
          <a:xfrm>
            <a:off x="838200" y="1572993"/>
            <a:ext cx="10515600" cy="4719355"/>
          </a:xfrm>
        </p:spPr>
        <p:txBody>
          <a:bodyPr>
            <a:normAutofit fontScale="70000" lnSpcReduction="20000"/>
          </a:bodyPr>
          <a:lstStyle/>
          <a:p>
            <a:r>
              <a:rPr lang="en-US" sz="4000" u="sng" dirty="0"/>
              <a:t>The BOD </a:t>
            </a:r>
            <a:r>
              <a:rPr lang="en-US" sz="4000" dirty="0"/>
              <a:t>approves By-laws and Policy, and expends </a:t>
            </a:r>
            <a:r>
              <a:rPr lang="en-US" sz="4000" u="sng" dirty="0"/>
              <a:t>Centralized</a:t>
            </a:r>
            <a:r>
              <a:rPr lang="en-US" sz="4000" dirty="0"/>
              <a:t> Charity dollars </a:t>
            </a:r>
          </a:p>
          <a:p>
            <a:endParaRPr lang="en-US" sz="4400" dirty="0"/>
          </a:p>
          <a:p>
            <a:r>
              <a:rPr lang="en-US" sz="4400" u="sng" dirty="0"/>
              <a:t>The ED </a:t>
            </a:r>
            <a:r>
              <a:rPr lang="en-US" sz="4400" dirty="0"/>
              <a:t>“Keys up,” coordinates, staffs, and executes By-laws/policy in day-to-day operations.  ED is the </a:t>
            </a:r>
            <a:r>
              <a:rPr lang="en-US" sz="4400" b="1" dirty="0"/>
              <a:t>“Ops Officer.”  </a:t>
            </a:r>
            <a:r>
              <a:rPr lang="en-US" sz="4400" dirty="0"/>
              <a:t>The ED can expend up to $3,000</a:t>
            </a:r>
          </a:p>
          <a:p>
            <a:endParaRPr lang="en-US" sz="4000" u="sng" dirty="0"/>
          </a:p>
          <a:p>
            <a:r>
              <a:rPr lang="en-US" sz="4000" u="sng" dirty="0"/>
              <a:t>Field Agents </a:t>
            </a:r>
            <a:r>
              <a:rPr lang="en-US" sz="4000" b="1" dirty="0"/>
              <a:t>“expend” </a:t>
            </a:r>
            <a:r>
              <a:rPr lang="en-US" sz="4000" u="sng" dirty="0"/>
              <a:t>Allocated</a:t>
            </a:r>
            <a:r>
              <a:rPr lang="en-US" sz="4000" dirty="0"/>
              <a:t> Charity dollars In accordance with applicable Federal/State laws and VFWOC By-laws and policy </a:t>
            </a:r>
          </a:p>
          <a:p>
            <a:pPr lvl="1">
              <a:buFont typeface="Wingdings" panose="05000000000000000000" pitchFamily="2" charset="2"/>
              <a:buChar char="Ø"/>
            </a:pPr>
            <a:endParaRPr lang="en-US" sz="3600" b="1" dirty="0">
              <a:solidFill>
                <a:srgbClr val="00B050"/>
              </a:solidFill>
            </a:endParaRPr>
          </a:p>
          <a:p>
            <a:pPr lvl="1">
              <a:buFont typeface="Wingdings" panose="05000000000000000000" pitchFamily="2" charset="2"/>
              <a:buChar char="Ø"/>
            </a:pPr>
            <a:r>
              <a:rPr lang="en-US" sz="3600" b="1" dirty="0">
                <a:solidFill>
                  <a:srgbClr val="00B050"/>
                </a:solidFill>
              </a:rPr>
              <a:t>DEFINITION OF AN AGENT: Empowered to act “</a:t>
            </a:r>
            <a:r>
              <a:rPr lang="en-US" sz="3600" b="1" u="sng" dirty="0">
                <a:solidFill>
                  <a:srgbClr val="00B050"/>
                </a:solidFill>
              </a:rPr>
              <a:t>on behalf of</a:t>
            </a:r>
            <a:r>
              <a:rPr lang="en-US" sz="3600" b="1" dirty="0">
                <a:solidFill>
                  <a:srgbClr val="00B050"/>
                </a:solidFill>
              </a:rPr>
              <a:t>” another entity (VFWOC) in a variety of capacities.</a:t>
            </a:r>
          </a:p>
          <a:p>
            <a:endParaRPr lang="en-US" sz="4000" dirty="0"/>
          </a:p>
        </p:txBody>
      </p:sp>
    </p:spTree>
    <p:extLst>
      <p:ext uri="{BB962C8B-B14F-4D97-AF65-F5344CB8AC3E}">
        <p14:creationId xmlns:p14="http://schemas.microsoft.com/office/powerpoint/2010/main" val="24738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0131-A60A-D4B4-5E69-3707510BC638}"/>
              </a:ext>
            </a:extLst>
          </p:cNvPr>
          <p:cNvSpPr>
            <a:spLocks noGrp="1"/>
          </p:cNvSpPr>
          <p:nvPr>
            <p:ph type="title"/>
          </p:nvPr>
        </p:nvSpPr>
        <p:spPr/>
        <p:txBody>
          <a:bodyPr/>
          <a:lstStyle/>
          <a:p>
            <a:pPr algn="ctr"/>
            <a:r>
              <a:rPr lang="en-US" dirty="0"/>
              <a:t>GAMING VS. CHARITY</a:t>
            </a:r>
            <a:br>
              <a:rPr lang="en-US" dirty="0"/>
            </a:br>
            <a:r>
              <a:rPr lang="en-US" dirty="0"/>
              <a:t>Let’s Clarify</a:t>
            </a:r>
          </a:p>
        </p:txBody>
      </p:sp>
      <p:sp>
        <p:nvSpPr>
          <p:cNvPr id="3" name="Content Placeholder 2">
            <a:extLst>
              <a:ext uri="{FF2B5EF4-FFF2-40B4-BE49-F238E27FC236}">
                <a16:creationId xmlns:a16="http://schemas.microsoft.com/office/drawing/2014/main" id="{B8D74A9F-734E-5188-25A0-091480BFE6E1}"/>
              </a:ext>
            </a:extLst>
          </p:cNvPr>
          <p:cNvSpPr>
            <a:spLocks noGrp="1"/>
          </p:cNvSpPr>
          <p:nvPr>
            <p:ph idx="1"/>
          </p:nvPr>
        </p:nvSpPr>
        <p:spPr>
          <a:xfrm>
            <a:off x="838200" y="1300530"/>
            <a:ext cx="10515600" cy="4351338"/>
          </a:xfrm>
        </p:spPr>
        <p:txBody>
          <a:bodyPr/>
          <a:lstStyle/>
          <a:p>
            <a:pPr marL="0" indent="0">
              <a:buNone/>
            </a:pPr>
            <a:r>
              <a:rPr lang="en-US" dirty="0"/>
              <a:t>         </a:t>
            </a:r>
          </a:p>
          <a:p>
            <a:endParaRPr lang="en-US" b="1" i="1" dirty="0"/>
          </a:p>
          <a:p>
            <a:endParaRPr lang="en-US" b="1" i="1" dirty="0"/>
          </a:p>
          <a:p>
            <a:r>
              <a:rPr lang="en-US" sz="3200" b="1" i="1" dirty="0"/>
              <a:t>GAMING</a:t>
            </a:r>
            <a:r>
              <a:rPr lang="en-US" sz="3200" dirty="0"/>
              <a:t> IS THE DOMAIN OF THE </a:t>
            </a:r>
            <a:r>
              <a:rPr lang="en-US" sz="3200" u="sng" dirty="0"/>
              <a:t>VFW DEPT OF OHIO</a:t>
            </a:r>
          </a:p>
          <a:p>
            <a:endParaRPr lang="en-US" sz="3200" b="1" i="1" dirty="0"/>
          </a:p>
          <a:p>
            <a:r>
              <a:rPr lang="en-US" sz="3200" b="1" i="1" dirty="0"/>
              <a:t>CHARITY</a:t>
            </a:r>
            <a:r>
              <a:rPr lang="en-US" sz="3200" dirty="0"/>
              <a:t> IS THE DOMAIN OF THE </a:t>
            </a:r>
            <a:r>
              <a:rPr lang="en-US" sz="3200" u="sng" dirty="0"/>
              <a:t>VFWOC</a:t>
            </a:r>
          </a:p>
          <a:p>
            <a:endParaRPr lang="en-US" sz="3200" u="sng" dirty="0"/>
          </a:p>
          <a:p>
            <a:pPr marL="0" indent="0" algn="ctr">
              <a:buNone/>
            </a:pPr>
            <a:r>
              <a:rPr lang="en-US" sz="3200" b="1" i="1" dirty="0">
                <a:solidFill>
                  <a:srgbClr val="00B050"/>
                </a:solidFill>
              </a:rPr>
              <a:t>Quartermaster Training </a:t>
            </a:r>
            <a:r>
              <a:rPr lang="en-US" sz="3200" b="1" i="1" u="sng" dirty="0">
                <a:solidFill>
                  <a:srgbClr val="00B050"/>
                </a:solidFill>
              </a:rPr>
              <a:t>IS</a:t>
            </a:r>
            <a:r>
              <a:rPr lang="en-US" sz="3200" b="1" i="1" dirty="0">
                <a:solidFill>
                  <a:srgbClr val="00B050"/>
                </a:solidFill>
              </a:rPr>
              <a:t> Charity Training</a:t>
            </a:r>
            <a:endParaRPr lang="en-US" sz="3200" b="1" i="1" u="sng" dirty="0">
              <a:solidFill>
                <a:srgbClr val="00B050"/>
              </a:solidFill>
            </a:endParaRPr>
          </a:p>
        </p:txBody>
      </p:sp>
    </p:spTree>
    <p:extLst>
      <p:ext uri="{BB962C8B-B14F-4D97-AF65-F5344CB8AC3E}">
        <p14:creationId xmlns:p14="http://schemas.microsoft.com/office/powerpoint/2010/main" val="2648384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FlanneryGeorgalis">
      <a:dk1>
        <a:srgbClr val="000000"/>
      </a:dk1>
      <a:lt1>
        <a:srgbClr val="FFFFFF"/>
      </a:lt1>
      <a:dk2>
        <a:srgbClr val="44546A"/>
      </a:dk2>
      <a:lt2>
        <a:srgbClr val="E7E6E6"/>
      </a:lt2>
      <a:accent1>
        <a:srgbClr val="DC4438"/>
      </a:accent1>
      <a:accent2>
        <a:srgbClr val="445159"/>
      </a:accent2>
      <a:accent3>
        <a:srgbClr val="A5A5A5"/>
      </a:accent3>
      <a:accent4>
        <a:srgbClr val="FF9C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 PP Template" id="{363A1B48-BB9C-42D7-9DE0-A5E6FCACEA85}" vid="{7934036D-C90E-411A-95E7-3F0048EAD9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6861</TotalTime>
  <Words>2015</Words>
  <Application>Microsoft Office PowerPoint</Application>
  <PresentationFormat>Widescreen</PresentationFormat>
  <Paragraphs>203</Paragraphs>
  <Slides>24</Slides>
  <Notes>8</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24</vt:i4>
      </vt:variant>
    </vt:vector>
  </HeadingPairs>
  <TitlesOfParts>
    <vt:vector size="34" baseType="lpstr">
      <vt:lpstr>Aptos</vt:lpstr>
      <vt:lpstr>Aptos Display</vt:lpstr>
      <vt:lpstr>Arial</vt:lpstr>
      <vt:lpstr>Calibri</vt:lpstr>
      <vt:lpstr>Courier New</vt:lpstr>
      <vt:lpstr>Gill Sans MT</vt:lpstr>
      <vt:lpstr>Times</vt:lpstr>
      <vt:lpstr>Wingdings</vt:lpstr>
      <vt:lpstr>Office Theme</vt:lpstr>
      <vt:lpstr>1_Office Theme</vt:lpstr>
      <vt:lpstr>VFWOC TRAINING </vt:lpstr>
      <vt:lpstr> HOT DATES </vt:lpstr>
      <vt:lpstr>  WHAT IS CHARITY MONEY? </vt:lpstr>
      <vt:lpstr>                  CHARITY MONEY CONT’D</vt:lpstr>
      <vt:lpstr>CHANGE THE MESSAGE</vt:lpstr>
      <vt:lpstr>CHANGE THE MESSAGE, CONT’D</vt:lpstr>
      <vt:lpstr>CHANGE THE MESSAGE, CONT’D “MORE ROBUST SUPPORT &amp; OVERSIGHT”</vt:lpstr>
      <vt:lpstr>         ROLES AND RESPONSIBILITIES</vt:lpstr>
      <vt:lpstr>GAMING VS. CHARITY Let’s Clarify</vt:lpstr>
      <vt:lpstr>501(c)19  VS.  501(3)</vt:lpstr>
      <vt:lpstr> GAMING IS THE DOMAIN OF THE VFW DEPT OF OHIO </vt:lpstr>
      <vt:lpstr> GAMING IS THE DOMAIN OF THE VFW DEPT OF OHIO, CONT’D </vt:lpstr>
      <vt:lpstr> CHARITY IS THE DOMAIN OF THE VFWOC </vt:lpstr>
      <vt:lpstr>PowerPoint Presentation</vt:lpstr>
      <vt:lpstr>FIELD AGENT CONTRACTS</vt:lpstr>
      <vt:lpstr>NEW FIELD AGENT CONTRACT POLICY</vt:lpstr>
      <vt:lpstr>       ELECTION OF 4TH YEAR BOARD DIRECTOR COMPLETED – REPLACING CHRIS HAYNES  WILL BE ANNOUNCED AT MID-WINTER</vt:lpstr>
      <vt:lpstr> THINK BEFORE YOU EXPEND BE HONEST AND EXECUTE COMMON SENSE!</vt:lpstr>
      <vt:lpstr>SCENARIOS</vt:lpstr>
      <vt:lpstr>                                 TOP ISSUES</vt:lpstr>
      <vt:lpstr>VFWOC WEBSITE WWW.VFWOHIOCHARITIES.COM </vt:lpstr>
      <vt:lpstr>*VFWOC CHALLENGE*</vt:lpstr>
      <vt:lpstr>PowerPoint Presentation</vt:lpstr>
      <vt:lpstr>QUESTIONS/FEEDBACK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 Faulkner</dc:creator>
  <cp:lastModifiedBy>D. Faulkner</cp:lastModifiedBy>
  <cp:revision>60</cp:revision>
  <cp:lastPrinted>2024-09-02T22:32:16Z</cp:lastPrinted>
  <dcterms:created xsi:type="dcterms:W3CDTF">2024-08-24T16:20:40Z</dcterms:created>
  <dcterms:modified xsi:type="dcterms:W3CDTF">2024-11-29T20:45:57Z</dcterms:modified>
</cp:coreProperties>
</file>