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730" r:id="rId2"/>
    <p:sldId id="731" r:id="rId3"/>
    <p:sldId id="732" r:id="rId4"/>
    <p:sldId id="721" r:id="rId5"/>
    <p:sldId id="733" r:id="rId6"/>
    <p:sldId id="734" r:id="rId7"/>
    <p:sldId id="736" r:id="rId8"/>
    <p:sldId id="735" r:id="rId9"/>
    <p:sldId id="740" r:id="rId10"/>
    <p:sldId id="73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FF668-9B71-49EB-BFB7-9F7BB96626E8}"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94749-99C8-400B-8573-072A6CA75BCA}" type="slidenum">
              <a:rPr lang="en-US" smtClean="0"/>
              <a:t>‹#›</a:t>
            </a:fld>
            <a:endParaRPr lang="en-US"/>
          </a:p>
        </p:txBody>
      </p:sp>
    </p:spTree>
    <p:extLst>
      <p:ext uri="{BB962C8B-B14F-4D97-AF65-F5344CB8AC3E}">
        <p14:creationId xmlns:p14="http://schemas.microsoft.com/office/powerpoint/2010/main" val="26523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BADF1-53E8-251C-57DF-72B8C620C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AC719-216B-B350-C42B-AE98D4F64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32901-E8E6-5F28-D8B2-19A604B4E9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30D6E2-1859-7C77-789F-3CAE5E6E508F}"/>
              </a:ext>
            </a:extLst>
          </p:cNvPr>
          <p:cNvSpPr>
            <a:spLocks noGrp="1"/>
          </p:cNvSpPr>
          <p:nvPr>
            <p:ph type="sldNum" sz="quarter" idx="5"/>
          </p:nvPr>
        </p:nvSpPr>
        <p:spPr/>
        <p:txBody>
          <a:bodyPr/>
          <a:lstStyle/>
          <a:p>
            <a:fld id="{6BD7CC47-7629-4F0C-B288-E8D70FDD4DDB}" type="slidenum">
              <a:rPr lang="en-US" smtClean="0"/>
              <a:t>10</a:t>
            </a:fld>
            <a:endParaRPr lang="en-US" dirty="0"/>
          </a:p>
        </p:txBody>
      </p:sp>
    </p:spTree>
    <p:extLst>
      <p:ext uri="{BB962C8B-B14F-4D97-AF65-F5344CB8AC3E}">
        <p14:creationId xmlns:p14="http://schemas.microsoft.com/office/powerpoint/2010/main" val="23458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863A-7D83-314D-9076-D9A75F25C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A2E966-B500-6744-3AFF-525D66028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BCE571-EF22-4B91-018B-40EA9F33805D}"/>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5" name="Footer Placeholder 4">
            <a:extLst>
              <a:ext uri="{FF2B5EF4-FFF2-40B4-BE49-F238E27FC236}">
                <a16:creationId xmlns:a16="http://schemas.microsoft.com/office/drawing/2014/main" id="{B21D7E0B-C7D7-AC51-550D-DA5CEEF65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95064-C956-9110-FC1F-D9EA5D513F4D}"/>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97699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ABF9-56D6-EED3-5E4F-77EEA48EA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0DB0C-374B-7CAF-89C1-7012A8C03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D1E52-4FEA-4F5B-C74B-0BCD505FBCCF}"/>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5" name="Footer Placeholder 4">
            <a:extLst>
              <a:ext uri="{FF2B5EF4-FFF2-40B4-BE49-F238E27FC236}">
                <a16:creationId xmlns:a16="http://schemas.microsoft.com/office/drawing/2014/main" id="{64126B4D-62B5-733E-741F-8182E4029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DB82D-C339-EE94-F4B5-8C795D91A8CE}"/>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196182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13E4C-DD8C-F92F-D3A8-B9DCD163BC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B8ECF-BE1A-F27E-1CE6-EE83A1599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3968-B213-7E2E-7889-1874E38128FF}"/>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5" name="Footer Placeholder 4">
            <a:extLst>
              <a:ext uri="{FF2B5EF4-FFF2-40B4-BE49-F238E27FC236}">
                <a16:creationId xmlns:a16="http://schemas.microsoft.com/office/drawing/2014/main" id="{CDF39116-B487-E9CE-960E-8D60F5928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43F7E-8CA9-CBBC-B911-A0D6C17647EA}"/>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10511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4BC2-26DD-1257-7898-D900D8640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E729D-F2BF-713C-842B-D082E767A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8EE4D-0BD8-E8B7-53F6-11D87EC0D039}"/>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5" name="Footer Placeholder 4">
            <a:extLst>
              <a:ext uri="{FF2B5EF4-FFF2-40B4-BE49-F238E27FC236}">
                <a16:creationId xmlns:a16="http://schemas.microsoft.com/office/drawing/2014/main" id="{BB0F109B-C396-79AA-00E7-600AB9F0D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7712-DE28-8A23-9A50-7C8FFB4BE5A2}"/>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20116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9B63-DFDA-EA8A-253C-D39D9F5158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75E169-ECBA-A72D-476F-B5286D8FB4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A6D2C3-AD67-2DC0-0298-5B26C5618734}"/>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5" name="Footer Placeholder 4">
            <a:extLst>
              <a:ext uri="{FF2B5EF4-FFF2-40B4-BE49-F238E27FC236}">
                <a16:creationId xmlns:a16="http://schemas.microsoft.com/office/drawing/2014/main" id="{144C6272-81D0-FEAE-290A-AC88CE2AF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014B6-5974-33D0-621B-3E4021B7EAE4}"/>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338174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F3B3-A5FF-D894-C990-314524E00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D7F9F-75E0-1BDB-3ABD-2015F981BB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D1029B-2734-C434-228E-44C2522A44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0AA34-B251-E472-717D-6F9806CE0F9F}"/>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6" name="Footer Placeholder 5">
            <a:extLst>
              <a:ext uri="{FF2B5EF4-FFF2-40B4-BE49-F238E27FC236}">
                <a16:creationId xmlns:a16="http://schemas.microsoft.com/office/drawing/2014/main" id="{4D487CE2-95F7-6EB7-9542-4398886C4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DEA5A-074A-1615-9297-EF846DA95FF5}"/>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402995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B8DA-2ACE-C68E-6CD4-FADDBD41D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D16727-1E10-59D4-22CD-FC7616452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4113D-CE14-2C70-EB83-18B7BC61F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C967B5-5C61-A88C-288C-DFD12296D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7E5DB-E12F-5E3D-4E97-8238EB30D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A38A4-7F2F-C617-6F39-C0C7AD4ECD96}"/>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8" name="Footer Placeholder 7">
            <a:extLst>
              <a:ext uri="{FF2B5EF4-FFF2-40B4-BE49-F238E27FC236}">
                <a16:creationId xmlns:a16="http://schemas.microsoft.com/office/drawing/2014/main" id="{B0EABB2A-911B-2FC8-D184-9A049DB05F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587671-0E07-896E-2653-E7E368347C82}"/>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342003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47489-E6D6-BC03-BFF5-8734088A92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F1A9C2-F4F7-2161-CCA0-D8BA4210D7A5}"/>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4" name="Footer Placeholder 3">
            <a:extLst>
              <a:ext uri="{FF2B5EF4-FFF2-40B4-BE49-F238E27FC236}">
                <a16:creationId xmlns:a16="http://schemas.microsoft.com/office/drawing/2014/main" id="{17AD53D3-994E-76E8-3D90-646413381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EDBEF-A2D5-D777-4C23-18D556DE4718}"/>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152923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9921C-4A2E-F1EC-FFD0-DB9CA2496F39}"/>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3" name="Footer Placeholder 2">
            <a:extLst>
              <a:ext uri="{FF2B5EF4-FFF2-40B4-BE49-F238E27FC236}">
                <a16:creationId xmlns:a16="http://schemas.microsoft.com/office/drawing/2014/main" id="{1A0A3B78-7442-4EFE-2160-13FAEE79B1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AF5ED-2F3A-E815-44CD-DBB5FDA83F18}"/>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160376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832D-3983-DEAD-0C3D-531BC0885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4D75C3-DB60-6B41-5948-A0AB56FEF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EEFCB-F057-2A26-F4BF-2673BFA0D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DA466-DE21-E0AB-45B9-4D06A6D61F07}"/>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6" name="Footer Placeholder 5">
            <a:extLst>
              <a:ext uri="{FF2B5EF4-FFF2-40B4-BE49-F238E27FC236}">
                <a16:creationId xmlns:a16="http://schemas.microsoft.com/office/drawing/2014/main" id="{CA442DAB-B2DD-4554-9AC7-6058ADCF6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A54AE-BC86-70F4-532F-E890F7F0E44E}"/>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263407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B6AD-90C6-761B-C5C3-365C751AB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0446BE-60F8-2418-9CB7-78BF46B6D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EA53C0-42B3-F13F-01AC-0EBD5DDFC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45D22-964F-770A-2C2D-73CBFAD46A92}"/>
              </a:ext>
            </a:extLst>
          </p:cNvPr>
          <p:cNvSpPr>
            <a:spLocks noGrp="1"/>
          </p:cNvSpPr>
          <p:nvPr>
            <p:ph type="dt" sz="half" idx="10"/>
          </p:nvPr>
        </p:nvSpPr>
        <p:spPr/>
        <p:txBody>
          <a:bodyPr/>
          <a:lstStyle/>
          <a:p>
            <a:fld id="{C0C795B5-C7BF-4E2E-974B-5CD0A276ADC3}" type="datetimeFigureOut">
              <a:rPr lang="en-US" smtClean="0"/>
              <a:t>6/30/2026</a:t>
            </a:fld>
            <a:endParaRPr lang="en-US"/>
          </a:p>
        </p:txBody>
      </p:sp>
      <p:sp>
        <p:nvSpPr>
          <p:cNvPr id="6" name="Footer Placeholder 5">
            <a:extLst>
              <a:ext uri="{FF2B5EF4-FFF2-40B4-BE49-F238E27FC236}">
                <a16:creationId xmlns:a16="http://schemas.microsoft.com/office/drawing/2014/main" id="{20CE7AED-3FF4-ED3D-8B5E-EED04761B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E4621-9D01-6B86-6295-5FCF207EEBB7}"/>
              </a:ext>
            </a:extLst>
          </p:cNvPr>
          <p:cNvSpPr>
            <a:spLocks noGrp="1"/>
          </p:cNvSpPr>
          <p:nvPr>
            <p:ph type="sldNum" sz="quarter" idx="12"/>
          </p:nvPr>
        </p:nvSpPr>
        <p:spPr/>
        <p:txBody>
          <a:bodyPr/>
          <a:lstStyle/>
          <a:p>
            <a:fld id="{4A986BD9-16CC-4B34-8288-1519A7362C65}" type="slidenum">
              <a:rPr lang="en-US" smtClean="0"/>
              <a:t>‹#›</a:t>
            </a:fld>
            <a:endParaRPr lang="en-US"/>
          </a:p>
        </p:txBody>
      </p:sp>
    </p:spTree>
    <p:extLst>
      <p:ext uri="{BB962C8B-B14F-4D97-AF65-F5344CB8AC3E}">
        <p14:creationId xmlns:p14="http://schemas.microsoft.com/office/powerpoint/2010/main" val="187284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7CDE13-EDE8-B54E-22BF-0DA45CB46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F97D0-3C1F-AD81-900C-519D64D48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5C39E-8CCE-44E3-73AE-246EC6F8B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C795B5-C7BF-4E2E-974B-5CD0A276ADC3}" type="datetimeFigureOut">
              <a:rPr lang="en-US" smtClean="0"/>
              <a:t>6/30/2026</a:t>
            </a:fld>
            <a:endParaRPr lang="en-US"/>
          </a:p>
        </p:txBody>
      </p:sp>
      <p:sp>
        <p:nvSpPr>
          <p:cNvPr id="5" name="Footer Placeholder 4">
            <a:extLst>
              <a:ext uri="{FF2B5EF4-FFF2-40B4-BE49-F238E27FC236}">
                <a16:creationId xmlns:a16="http://schemas.microsoft.com/office/drawing/2014/main" id="{DC0AE5FD-7382-B5E6-6822-3E2FE02DD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E4B491-0546-04AA-0728-B44522164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986BD9-16CC-4B34-8288-1519A7362C65}" type="slidenum">
              <a:rPr lang="en-US" smtClean="0"/>
              <a:t>‹#›</a:t>
            </a:fld>
            <a:endParaRPr lang="en-US"/>
          </a:p>
        </p:txBody>
      </p:sp>
    </p:spTree>
    <p:extLst>
      <p:ext uri="{BB962C8B-B14F-4D97-AF65-F5344CB8AC3E}">
        <p14:creationId xmlns:p14="http://schemas.microsoft.com/office/powerpoint/2010/main" val="55860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ixabay.com/en/handshake-business-friendship-hand-159885/"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56ED7-C923-C242-E9A0-3D59B24CF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76070-4FC9-4FE1-879E-25E885843780}"/>
              </a:ext>
            </a:extLst>
          </p:cNvPr>
          <p:cNvSpPr>
            <a:spLocks noGrp="1"/>
          </p:cNvSpPr>
          <p:nvPr>
            <p:ph type="ctrTitle"/>
          </p:nvPr>
        </p:nvSpPr>
        <p:spPr>
          <a:xfrm>
            <a:off x="1524000" y="1964081"/>
            <a:ext cx="9144000" cy="2387600"/>
          </a:xfrm>
        </p:spPr>
        <p:txBody>
          <a:bodyPr>
            <a:normAutofit/>
          </a:bodyPr>
          <a:lstStyle/>
          <a:p>
            <a:r>
              <a:rPr lang="en-US" b="1" dirty="0"/>
              <a:t>VFWOC MAKING A </a:t>
            </a:r>
            <a:br>
              <a:rPr lang="en-US" b="1" dirty="0"/>
            </a:br>
            <a:r>
              <a:rPr lang="en-US" b="1" dirty="0"/>
              <a:t>DIFFERENCE</a:t>
            </a:r>
          </a:p>
        </p:txBody>
      </p:sp>
    </p:spTree>
    <p:extLst>
      <p:ext uri="{BB962C8B-B14F-4D97-AF65-F5344CB8AC3E}">
        <p14:creationId xmlns:p14="http://schemas.microsoft.com/office/powerpoint/2010/main" val="85076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EB02C-045C-18E5-3231-6014163E2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AA4DA-24AA-C48A-3025-7C6B0F318348}"/>
              </a:ext>
            </a:extLst>
          </p:cNvPr>
          <p:cNvSpPr>
            <a:spLocks noGrp="1"/>
          </p:cNvSpPr>
          <p:nvPr>
            <p:ph type="title"/>
          </p:nvPr>
        </p:nvSpPr>
        <p:spPr/>
        <p:txBody>
          <a:bodyPr/>
          <a:lstStyle/>
          <a:p>
            <a:r>
              <a:rPr lang="en-US" dirty="0"/>
              <a:t>        </a:t>
            </a:r>
            <a:r>
              <a:rPr lang="en-US" u="sng" dirty="0"/>
              <a:t>VETERANS SUPPORTING VETERANS</a:t>
            </a:r>
          </a:p>
        </p:txBody>
      </p:sp>
      <p:sp>
        <p:nvSpPr>
          <p:cNvPr id="3" name="Content Placeholder 2">
            <a:extLst>
              <a:ext uri="{FF2B5EF4-FFF2-40B4-BE49-F238E27FC236}">
                <a16:creationId xmlns:a16="http://schemas.microsoft.com/office/drawing/2014/main" id="{9C95EC42-1C6A-43EA-2C88-CA53DAC1BE44}"/>
              </a:ext>
            </a:extLst>
          </p:cNvPr>
          <p:cNvSpPr>
            <a:spLocks noGrp="1"/>
          </p:cNvSpPr>
          <p:nvPr>
            <p:ph idx="1"/>
          </p:nvPr>
        </p:nvSpPr>
        <p:spPr>
          <a:xfrm>
            <a:off x="838199" y="1825625"/>
            <a:ext cx="10599821" cy="4351338"/>
          </a:xfrm>
        </p:spPr>
        <p:txBody>
          <a:bodyPr/>
          <a:lstStyle/>
          <a:p>
            <a:r>
              <a:rPr lang="en-US" dirty="0"/>
              <a:t>VFWOC WORKED WITH “OHIO GRANTS” TO COMPLETE STATE OF OHIO ROOF GRANT PROJECT:</a:t>
            </a:r>
          </a:p>
          <a:p>
            <a:pPr>
              <a:buFont typeface="Wingdings" panose="05000000000000000000" pitchFamily="2" charset="2"/>
              <a:buChar char="Ø"/>
            </a:pPr>
            <a:r>
              <a:rPr lang="en-US" dirty="0"/>
              <a:t>8473 - REYNOLDSBURG:  $32,695</a:t>
            </a:r>
          </a:p>
          <a:p>
            <a:pPr>
              <a:buFont typeface="Wingdings" panose="05000000000000000000" pitchFamily="2" charset="2"/>
              <a:buChar char="Ø"/>
            </a:pPr>
            <a:r>
              <a:rPr lang="en-US" dirty="0"/>
              <a:t>3494 – MANSFIELD:  $27,964</a:t>
            </a:r>
          </a:p>
          <a:p>
            <a:pPr>
              <a:buFont typeface="Wingdings" panose="05000000000000000000" pitchFamily="2" charset="2"/>
              <a:buChar char="Ø"/>
            </a:pPr>
            <a:r>
              <a:rPr lang="en-US" dirty="0"/>
              <a:t>6770 - NEW RICHMOND:  $20,894 </a:t>
            </a:r>
          </a:p>
          <a:p>
            <a:pPr marL="0" indent="0">
              <a:buNone/>
            </a:pPr>
            <a:r>
              <a:rPr lang="en-US" dirty="0"/>
              <a:t>                       &amp; </a:t>
            </a:r>
          </a:p>
          <a:p>
            <a:pPr marL="0" indent="0">
              <a:buNone/>
            </a:pPr>
            <a:r>
              <a:rPr lang="en-US" dirty="0"/>
              <a:t>         LEGION POST 550</a:t>
            </a:r>
          </a:p>
        </p:txBody>
      </p:sp>
      <p:pic>
        <p:nvPicPr>
          <p:cNvPr id="5" name="Picture 4">
            <a:extLst>
              <a:ext uri="{FF2B5EF4-FFF2-40B4-BE49-F238E27FC236}">
                <a16:creationId xmlns:a16="http://schemas.microsoft.com/office/drawing/2014/main" id="{1AE75E38-46D2-7597-8A96-0BEAF0437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353" y="2382252"/>
            <a:ext cx="2791326" cy="2093495"/>
          </a:xfrm>
          <a:prstGeom prst="rect">
            <a:avLst/>
          </a:prstGeom>
        </p:spPr>
      </p:pic>
      <p:pic>
        <p:nvPicPr>
          <p:cNvPr id="7" name="Picture 6">
            <a:extLst>
              <a:ext uri="{FF2B5EF4-FFF2-40B4-BE49-F238E27FC236}">
                <a16:creationId xmlns:a16="http://schemas.microsoft.com/office/drawing/2014/main" id="{9DBDEFBF-FE76-C27B-B167-D594ADC5A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3839" y="2382252"/>
            <a:ext cx="1922045" cy="2562727"/>
          </a:xfrm>
          <a:prstGeom prst="rect">
            <a:avLst/>
          </a:prstGeom>
        </p:spPr>
      </p:pic>
      <p:sp>
        <p:nvSpPr>
          <p:cNvPr id="9" name="TextBox 8">
            <a:extLst>
              <a:ext uri="{FF2B5EF4-FFF2-40B4-BE49-F238E27FC236}">
                <a16:creationId xmlns:a16="http://schemas.microsoft.com/office/drawing/2014/main" id="{2B6F582A-2F68-0FE7-2A59-FCBC374C1A8C}"/>
              </a:ext>
            </a:extLst>
          </p:cNvPr>
          <p:cNvSpPr txBox="1"/>
          <p:nvPr/>
        </p:nvSpPr>
        <p:spPr>
          <a:xfrm>
            <a:off x="5919537" y="5141689"/>
            <a:ext cx="2470484"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B4A451E6-F249-188F-DE92-F09C43E7839C}"/>
              </a:ext>
            </a:extLst>
          </p:cNvPr>
          <p:cNvSpPr txBox="1"/>
          <p:nvPr/>
        </p:nvSpPr>
        <p:spPr>
          <a:xfrm>
            <a:off x="6240378" y="4944979"/>
            <a:ext cx="1820780" cy="36933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7292302D-C47E-799E-1DD6-53328E9A8E03}"/>
              </a:ext>
            </a:extLst>
          </p:cNvPr>
          <p:cNvSpPr txBox="1"/>
          <p:nvPr/>
        </p:nvSpPr>
        <p:spPr>
          <a:xfrm>
            <a:off x="9273839" y="5048026"/>
            <a:ext cx="2164181" cy="646331"/>
          </a:xfrm>
          <a:prstGeom prst="rect">
            <a:avLst/>
          </a:prstGeom>
          <a:noFill/>
        </p:spPr>
        <p:txBody>
          <a:bodyPr wrap="square" rtlCol="0">
            <a:spAutoFit/>
          </a:bodyPr>
          <a:lstStyle/>
          <a:p>
            <a:r>
              <a:rPr lang="en-US" b="1" dirty="0"/>
              <a:t> LEGION POST 550</a:t>
            </a:r>
          </a:p>
          <a:p>
            <a:r>
              <a:rPr lang="en-US" b="1" dirty="0"/>
              <a:t>              2026</a:t>
            </a:r>
          </a:p>
        </p:txBody>
      </p:sp>
      <p:sp>
        <p:nvSpPr>
          <p:cNvPr id="12" name="TextBox 11">
            <a:extLst>
              <a:ext uri="{FF2B5EF4-FFF2-40B4-BE49-F238E27FC236}">
                <a16:creationId xmlns:a16="http://schemas.microsoft.com/office/drawing/2014/main" id="{2351F4C4-D091-ED98-7A45-2BA697E9D728}"/>
              </a:ext>
            </a:extLst>
          </p:cNvPr>
          <p:cNvSpPr txBox="1"/>
          <p:nvPr/>
        </p:nvSpPr>
        <p:spPr>
          <a:xfrm>
            <a:off x="6888580" y="4580339"/>
            <a:ext cx="2542673" cy="923330"/>
          </a:xfrm>
          <a:prstGeom prst="rect">
            <a:avLst/>
          </a:prstGeom>
          <a:noFill/>
        </p:spPr>
        <p:txBody>
          <a:bodyPr wrap="square" rtlCol="0">
            <a:spAutoFit/>
          </a:bodyPr>
          <a:lstStyle/>
          <a:p>
            <a:r>
              <a:rPr lang="en-US" b="1" dirty="0"/>
              <a:t>VFW POST 6770</a:t>
            </a:r>
          </a:p>
          <a:p>
            <a:r>
              <a:rPr lang="en-US" b="1" dirty="0"/>
              <a:t>           2024</a:t>
            </a:r>
          </a:p>
          <a:p>
            <a:endParaRPr lang="en-US" b="1" dirty="0"/>
          </a:p>
        </p:txBody>
      </p:sp>
      <p:pic>
        <p:nvPicPr>
          <p:cNvPr id="14" name="Picture 13">
            <a:extLst>
              <a:ext uri="{FF2B5EF4-FFF2-40B4-BE49-F238E27FC236}">
                <a16:creationId xmlns:a16="http://schemas.microsoft.com/office/drawing/2014/main" id="{80C91A32-43F2-8DF5-EE58-1A36F2BE244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95271" y="5414211"/>
            <a:ext cx="2344456" cy="1172228"/>
          </a:xfrm>
          <a:prstGeom prst="rect">
            <a:avLst/>
          </a:prstGeom>
        </p:spPr>
      </p:pic>
    </p:spTree>
    <p:extLst>
      <p:ext uri="{BB962C8B-B14F-4D97-AF65-F5344CB8AC3E}">
        <p14:creationId xmlns:p14="http://schemas.microsoft.com/office/powerpoint/2010/main" val="147635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14CC-9B56-ACB5-BA45-2205A02CB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0B8AD-AF79-405D-3963-D6E37A291582}"/>
              </a:ext>
            </a:extLst>
          </p:cNvPr>
          <p:cNvSpPr>
            <a:spLocks noGrp="1"/>
          </p:cNvSpPr>
          <p:nvPr>
            <p:ph type="title"/>
          </p:nvPr>
        </p:nvSpPr>
        <p:spPr/>
        <p:txBody>
          <a:bodyPr>
            <a:normAutofit fontScale="90000"/>
          </a:bodyPr>
          <a:lstStyle/>
          <a:p>
            <a:r>
              <a:rPr lang="en-US" dirty="0"/>
              <a:t>D12 ($3,500) + HQ VFWOC ($1,500) PEANUT BUTTER/JELLY  JAR SUPPORT TO ATHENS COUNTY CHILD SERVICES</a:t>
            </a:r>
          </a:p>
        </p:txBody>
      </p:sp>
      <p:pic>
        <p:nvPicPr>
          <p:cNvPr id="4" name="Picture 3">
            <a:extLst>
              <a:ext uri="{FF2B5EF4-FFF2-40B4-BE49-F238E27FC236}">
                <a16:creationId xmlns:a16="http://schemas.microsoft.com/office/drawing/2014/main" id="{853C7A8A-591C-E158-9FC6-8E2EA592CCD8}"/>
              </a:ext>
            </a:extLst>
          </p:cNvPr>
          <p:cNvPicPr>
            <a:picLocks noChangeAspect="1"/>
          </p:cNvPicPr>
          <p:nvPr/>
        </p:nvPicPr>
        <p:blipFill>
          <a:blip r:embed="rId2"/>
          <a:stretch>
            <a:fillRect/>
          </a:stretch>
        </p:blipFill>
        <p:spPr>
          <a:xfrm>
            <a:off x="125448" y="1973178"/>
            <a:ext cx="5922426" cy="4444129"/>
          </a:xfrm>
          <a:prstGeom prst="rect">
            <a:avLst/>
          </a:prstGeom>
        </p:spPr>
      </p:pic>
      <p:pic>
        <p:nvPicPr>
          <p:cNvPr id="1027" name="Picture 3">
            <a:extLst>
              <a:ext uri="{FF2B5EF4-FFF2-40B4-BE49-F238E27FC236}">
                <a16:creationId xmlns:a16="http://schemas.microsoft.com/office/drawing/2014/main" id="{E9FE9EE9-0D0E-C0FE-6426-2E06F9FF8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343" y="1973178"/>
            <a:ext cx="5783147" cy="435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51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11AFA-EA16-38A9-B517-62D050000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1F477-8780-8EAB-1F66-20173FD20CBC}"/>
              </a:ext>
            </a:extLst>
          </p:cNvPr>
          <p:cNvSpPr>
            <a:spLocks noGrp="1"/>
          </p:cNvSpPr>
          <p:nvPr>
            <p:ph type="title"/>
          </p:nvPr>
        </p:nvSpPr>
        <p:spPr>
          <a:xfrm>
            <a:off x="838200" y="103695"/>
            <a:ext cx="10515600" cy="1586993"/>
          </a:xfrm>
        </p:spPr>
        <p:txBody>
          <a:bodyPr>
            <a:normAutofit/>
          </a:bodyPr>
          <a:lstStyle/>
          <a:p>
            <a:r>
              <a:rPr lang="en-US" sz="3600" dirty="0"/>
              <a:t>D12 + HQ VFWOC PEANUT BUTTER/JELLY  $5,000 CHECK PRESENTATION TO ATHENS COUNTY CHILD SERVICES, CONT’D</a:t>
            </a:r>
          </a:p>
        </p:txBody>
      </p:sp>
      <p:pic>
        <p:nvPicPr>
          <p:cNvPr id="4" name="Content Placeholder 3">
            <a:extLst>
              <a:ext uri="{FF2B5EF4-FFF2-40B4-BE49-F238E27FC236}">
                <a16:creationId xmlns:a16="http://schemas.microsoft.com/office/drawing/2014/main" id="{0E386E58-752F-883F-E897-1773D36A4AB7}"/>
              </a:ext>
            </a:extLst>
          </p:cNvPr>
          <p:cNvPicPr>
            <a:picLocks noGrp="1" noChangeAspect="1"/>
          </p:cNvPicPr>
          <p:nvPr>
            <p:ph idx="1"/>
          </p:nvPr>
        </p:nvPicPr>
        <p:blipFill>
          <a:blip r:embed="rId2"/>
          <a:stretch>
            <a:fillRect/>
          </a:stretch>
        </p:blipFill>
        <p:spPr>
          <a:xfrm>
            <a:off x="2598799" y="1825624"/>
            <a:ext cx="6384579" cy="4810845"/>
          </a:xfrm>
          <a:prstGeom prst="rect">
            <a:avLst/>
          </a:prstGeom>
        </p:spPr>
      </p:pic>
    </p:spTree>
    <p:extLst>
      <p:ext uri="{BB962C8B-B14F-4D97-AF65-F5344CB8AC3E}">
        <p14:creationId xmlns:p14="http://schemas.microsoft.com/office/powerpoint/2010/main" val="549799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294F-EEDE-031C-524F-95CE7AE0B695}"/>
              </a:ext>
            </a:extLst>
          </p:cNvPr>
          <p:cNvSpPr>
            <a:spLocks noGrp="1"/>
          </p:cNvSpPr>
          <p:nvPr>
            <p:ph type="title"/>
          </p:nvPr>
        </p:nvSpPr>
        <p:spPr/>
        <p:txBody>
          <a:bodyPr/>
          <a:lstStyle/>
          <a:p>
            <a:r>
              <a:rPr lang="en-US" dirty="0"/>
              <a:t>       MONROE POST 5303, WOODSFIELD,</a:t>
            </a:r>
            <a:br>
              <a:rPr lang="en-US" dirty="0"/>
            </a:br>
            <a:r>
              <a:rPr lang="en-US" dirty="0"/>
              <a:t>DONATED TO </a:t>
            </a:r>
            <a:r>
              <a:rPr lang="en-US" b="1" u="sng" dirty="0"/>
              <a:t>EIGHT</a:t>
            </a:r>
            <a:r>
              <a:rPr lang="en-US" dirty="0"/>
              <a:t> FIRE DEPARTMENTS</a:t>
            </a:r>
          </a:p>
        </p:txBody>
      </p:sp>
      <p:pic>
        <p:nvPicPr>
          <p:cNvPr id="1026" name="Picture 2">
            <a:extLst>
              <a:ext uri="{FF2B5EF4-FFF2-40B4-BE49-F238E27FC236}">
                <a16:creationId xmlns:a16="http://schemas.microsoft.com/office/drawing/2014/main" id="{422F300A-F583-12D0-04FA-CF0D4469B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6424317" cy="48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190FD64-A7DD-7480-8C87-B33C39D144D1}"/>
              </a:ext>
            </a:extLst>
          </p:cNvPr>
          <p:cNvSpPr txBox="1"/>
          <p:nvPr/>
        </p:nvSpPr>
        <p:spPr>
          <a:xfrm>
            <a:off x="7262517" y="1825625"/>
            <a:ext cx="4091283" cy="3416320"/>
          </a:xfrm>
          <a:prstGeom prst="rect">
            <a:avLst/>
          </a:prstGeom>
          <a:noFill/>
        </p:spPr>
        <p:txBody>
          <a:bodyPr wrap="square" rtlCol="0">
            <a:spAutoFit/>
          </a:bodyPr>
          <a:lstStyle/>
          <a:p>
            <a:r>
              <a:rPr lang="en-US" dirty="0"/>
              <a:t>POST 5303 DONATED </a:t>
            </a:r>
            <a:r>
              <a:rPr lang="en-US" b="1" dirty="0"/>
              <a:t>$5,000 EACH </a:t>
            </a:r>
            <a:r>
              <a:rPr lang="en-US" dirty="0"/>
              <a:t>TO EIGHT </a:t>
            </a:r>
            <a:r>
              <a:rPr lang="en-US" i="1" dirty="0"/>
              <a:t>VOLUNTEER</a:t>
            </a:r>
            <a:r>
              <a:rPr lang="en-US" dirty="0"/>
              <a:t> FIRE DEPARTMENTS FOR A </a:t>
            </a:r>
            <a:r>
              <a:rPr lang="en-US" b="1" dirty="0"/>
              <a:t>TOTAL OF $40,000</a:t>
            </a:r>
            <a:r>
              <a:rPr lang="en-US" dirty="0"/>
              <a:t>.  THEY ARE:</a:t>
            </a:r>
          </a:p>
          <a:p>
            <a:endParaRPr lang="en-US" dirty="0"/>
          </a:p>
          <a:p>
            <a:r>
              <a:rPr lang="en-US" dirty="0"/>
              <a:t>ANTIOCH</a:t>
            </a:r>
          </a:p>
          <a:p>
            <a:r>
              <a:rPr lang="en-US" dirty="0"/>
              <a:t>BEALLSVILLE</a:t>
            </a:r>
          </a:p>
          <a:p>
            <a:r>
              <a:rPr lang="en-US" dirty="0"/>
              <a:t>BETHEL</a:t>
            </a:r>
          </a:p>
          <a:p>
            <a:r>
              <a:rPr lang="en-US" dirty="0"/>
              <a:t>GRAYSVILLE</a:t>
            </a:r>
          </a:p>
          <a:p>
            <a:r>
              <a:rPr lang="en-US" dirty="0"/>
              <a:t>CLARINGTON</a:t>
            </a:r>
          </a:p>
          <a:p>
            <a:r>
              <a:rPr lang="en-US"/>
              <a:t>SARDIS</a:t>
            </a:r>
            <a:endParaRPr lang="en-US" dirty="0"/>
          </a:p>
          <a:p>
            <a:r>
              <a:rPr lang="en-US" dirty="0"/>
              <a:t>LEWISVILLE</a:t>
            </a:r>
          </a:p>
          <a:p>
            <a:r>
              <a:rPr lang="en-US" dirty="0"/>
              <a:t>WOODSFIELD</a:t>
            </a:r>
          </a:p>
        </p:txBody>
      </p:sp>
    </p:spTree>
    <p:extLst>
      <p:ext uri="{BB962C8B-B14F-4D97-AF65-F5344CB8AC3E}">
        <p14:creationId xmlns:p14="http://schemas.microsoft.com/office/powerpoint/2010/main" val="330403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41F5E-80F6-AD34-87D2-220DF95F3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C2E0-D9E9-123D-138D-15F4125C1FE0}"/>
              </a:ext>
            </a:extLst>
          </p:cNvPr>
          <p:cNvSpPr>
            <a:spLocks noGrp="1"/>
          </p:cNvSpPr>
          <p:nvPr>
            <p:ph type="title"/>
          </p:nvPr>
        </p:nvSpPr>
        <p:spPr/>
        <p:txBody>
          <a:bodyPr>
            <a:normAutofit fontScale="90000"/>
          </a:bodyPr>
          <a:lstStyle/>
          <a:p>
            <a:r>
              <a:rPr lang="en-US" dirty="0"/>
              <a:t>MORGAN COUNTY FOOD BANK DONATION</a:t>
            </a:r>
            <a:br>
              <a:rPr lang="en-US" dirty="0"/>
            </a:br>
            <a:r>
              <a:rPr lang="en-US" dirty="0"/>
              <a:t>MALTA POST + HQ VFWOC - $12,000 DONATION</a:t>
            </a:r>
          </a:p>
        </p:txBody>
      </p:sp>
      <p:sp>
        <p:nvSpPr>
          <p:cNvPr id="3" name="TextBox 2">
            <a:extLst>
              <a:ext uri="{FF2B5EF4-FFF2-40B4-BE49-F238E27FC236}">
                <a16:creationId xmlns:a16="http://schemas.microsoft.com/office/drawing/2014/main" id="{7DB289E7-F19F-5DFF-D33C-26427506121C}"/>
              </a:ext>
            </a:extLst>
          </p:cNvPr>
          <p:cNvSpPr txBox="1"/>
          <p:nvPr/>
        </p:nvSpPr>
        <p:spPr>
          <a:xfrm>
            <a:off x="8464269" y="3931181"/>
            <a:ext cx="3091158" cy="646331"/>
          </a:xfrm>
          <a:prstGeom prst="rect">
            <a:avLst/>
          </a:prstGeom>
          <a:noFill/>
        </p:spPr>
        <p:txBody>
          <a:bodyPr wrap="square" rtlCol="0">
            <a:spAutoFit/>
          </a:bodyPr>
          <a:lstStyle/>
          <a:p>
            <a:r>
              <a:rPr lang="en-US" dirty="0"/>
              <a:t>TED BEST D5 CHARITY CHAIRMAN</a:t>
            </a:r>
          </a:p>
        </p:txBody>
      </p:sp>
      <p:sp>
        <p:nvSpPr>
          <p:cNvPr id="4" name="TextBox 3">
            <a:extLst>
              <a:ext uri="{FF2B5EF4-FFF2-40B4-BE49-F238E27FC236}">
                <a16:creationId xmlns:a16="http://schemas.microsoft.com/office/drawing/2014/main" id="{2BA7FB52-ACC3-7474-9A9A-005E3EFE720C}"/>
              </a:ext>
            </a:extLst>
          </p:cNvPr>
          <p:cNvSpPr txBox="1"/>
          <p:nvPr/>
        </p:nvSpPr>
        <p:spPr>
          <a:xfrm>
            <a:off x="954505" y="3840820"/>
            <a:ext cx="3252005" cy="646331"/>
          </a:xfrm>
          <a:prstGeom prst="rect">
            <a:avLst/>
          </a:prstGeom>
          <a:noFill/>
        </p:spPr>
        <p:txBody>
          <a:bodyPr wrap="square" rtlCol="0">
            <a:spAutoFit/>
          </a:bodyPr>
          <a:lstStyle/>
          <a:p>
            <a:r>
              <a:rPr lang="en-US" dirty="0"/>
              <a:t>STEPHANIE, FROM THE MORGAN COUNTY FOOD BANK</a:t>
            </a:r>
          </a:p>
        </p:txBody>
      </p:sp>
      <p:pic>
        <p:nvPicPr>
          <p:cNvPr id="7" name="Picture 6">
            <a:extLst>
              <a:ext uri="{FF2B5EF4-FFF2-40B4-BE49-F238E27FC236}">
                <a16:creationId xmlns:a16="http://schemas.microsoft.com/office/drawing/2014/main" id="{D3F6C99F-1DE4-EBFD-C6A2-FB4A42EB4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955" y="1590072"/>
            <a:ext cx="3860869" cy="5147826"/>
          </a:xfrm>
          <a:prstGeom prst="rect">
            <a:avLst/>
          </a:prstGeom>
        </p:spPr>
      </p:pic>
    </p:spTree>
    <p:extLst>
      <p:ext uri="{BB962C8B-B14F-4D97-AF65-F5344CB8AC3E}">
        <p14:creationId xmlns:p14="http://schemas.microsoft.com/office/powerpoint/2010/main" val="192585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F251-C317-7111-0D9A-306624CB85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E7C46-99D8-4380-2168-385AEE6BB872}"/>
              </a:ext>
            </a:extLst>
          </p:cNvPr>
          <p:cNvSpPr>
            <a:spLocks noGrp="1"/>
          </p:cNvSpPr>
          <p:nvPr>
            <p:ph type="title"/>
          </p:nvPr>
        </p:nvSpPr>
        <p:spPr>
          <a:xfrm>
            <a:off x="838200" y="102185"/>
            <a:ext cx="10515600" cy="1133810"/>
          </a:xfrm>
        </p:spPr>
        <p:txBody>
          <a:bodyPr>
            <a:normAutofit fontScale="90000"/>
          </a:bodyPr>
          <a:lstStyle/>
          <a:p>
            <a:r>
              <a:rPr lang="en-US" dirty="0"/>
              <a:t>HANDICAP BATHROOM FOR </a:t>
            </a:r>
            <a:r>
              <a:rPr lang="en-US" u="sng" dirty="0"/>
              <a:t>ANNIE TAGGART</a:t>
            </a:r>
          </a:p>
        </p:txBody>
      </p:sp>
      <p:sp>
        <p:nvSpPr>
          <p:cNvPr id="7" name="Content Placeholder 6">
            <a:extLst>
              <a:ext uri="{FF2B5EF4-FFF2-40B4-BE49-F238E27FC236}">
                <a16:creationId xmlns:a16="http://schemas.microsoft.com/office/drawing/2014/main" id="{780F66E0-9FD7-4E9A-BA1E-8855B6ED6C4F}"/>
              </a:ext>
            </a:extLst>
          </p:cNvPr>
          <p:cNvSpPr>
            <a:spLocks noGrp="1"/>
          </p:cNvSpPr>
          <p:nvPr>
            <p:ph idx="1"/>
          </p:nvPr>
        </p:nvSpPr>
        <p:spPr>
          <a:xfrm>
            <a:off x="625642" y="1572126"/>
            <a:ext cx="10728158" cy="4604837"/>
          </a:xfrm>
        </p:spPr>
        <p:txBody>
          <a:bodyPr/>
          <a:lstStyle/>
          <a:p>
            <a:pPr marL="0" indent="0">
              <a:buNone/>
            </a:pPr>
            <a:r>
              <a:rPr lang="en-US" dirty="0"/>
              <a:t>HARRISON COUNTY - $20,000</a:t>
            </a:r>
          </a:p>
          <a:p>
            <a:pPr marL="0" indent="0">
              <a:buNone/>
            </a:pPr>
            <a:r>
              <a:rPr lang="en-US" dirty="0"/>
              <a:t>VFWOC - $40,000</a:t>
            </a:r>
          </a:p>
          <a:p>
            <a:pPr marL="0" indent="0">
              <a:buNone/>
            </a:pPr>
            <a:r>
              <a:rPr lang="en-US" dirty="0"/>
              <a:t>BARNSILLE POST- </a:t>
            </a:r>
            <a:r>
              <a:rPr lang="en-US" u="sng" dirty="0"/>
              <a:t>$5,000</a:t>
            </a:r>
          </a:p>
          <a:p>
            <a:pPr marL="0" indent="0">
              <a:buNone/>
            </a:pPr>
            <a:r>
              <a:rPr lang="en-US" dirty="0"/>
              <a:t>                   </a:t>
            </a:r>
            <a:r>
              <a:rPr lang="en-US" b="1" dirty="0">
                <a:solidFill>
                  <a:srgbClr val="00B050"/>
                </a:solidFill>
              </a:rPr>
              <a:t>TOTAL:  $65,000</a:t>
            </a:r>
          </a:p>
          <a:p>
            <a:pPr marL="0" indent="0">
              <a:buNone/>
            </a:pPr>
            <a:endParaRPr lang="en-US" dirty="0"/>
          </a:p>
        </p:txBody>
      </p:sp>
      <p:sp>
        <p:nvSpPr>
          <p:cNvPr id="3" name="TextBox 4">
            <a:extLst>
              <a:ext uri="{FF2B5EF4-FFF2-40B4-BE49-F238E27FC236}">
                <a16:creationId xmlns:a16="http://schemas.microsoft.com/office/drawing/2014/main" id="{5F4F3B93-6464-5982-889F-51F57F44058C}"/>
              </a:ext>
            </a:extLst>
          </p:cNvPr>
          <p:cNvSpPr txBox="1"/>
          <p:nvPr/>
        </p:nvSpPr>
        <p:spPr>
          <a:xfrm>
            <a:off x="733927" y="4293423"/>
            <a:ext cx="10515600" cy="1984902"/>
          </a:xfrm>
          <a:prstGeom prst="rect">
            <a:avLst/>
          </a:prstGeom>
          <a:noFill/>
        </p:spPr>
        <p:txBody>
          <a:bodyPr wrap="square" rtlCol="0">
            <a:spAutoFit/>
          </a:bodyPr>
          <a:lstStyle/>
          <a:p>
            <a:pPr marL="0" marR="0" algn="just">
              <a:lnSpc>
                <a:spcPct val="115000"/>
              </a:lnSpc>
              <a:spcAft>
                <a:spcPts val="800"/>
              </a:spcAft>
              <a:buNone/>
            </a:pPr>
            <a:r>
              <a:rPr lang="en-US"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Annie is an 11-year-old little girl diagnosed with </a:t>
            </a:r>
            <a:r>
              <a:rPr lang="en-US" sz="1800" b="1"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Osteogenesis Imperfecta (OI) type III, commonly known as brittle bone disease, and dwarfism.</a:t>
            </a:r>
            <a:r>
              <a:rPr lang="en-US"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rare genetic disorder results in fragile bones that break easily, often from minimal or no trauma. OI is a lifelong condition caused by mutations in genes responsible for producing collagen, a vital protein for bone strength and structure. This genetic disorder severely compromises bone strength, making Annie susceptible to fractures from even minor movements or accidents. Due to her fragile bones, mobility is extremely limited and any unnecessary physical strain poses a serious risk of injury.</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494652A-E523-1C1C-CD3C-7C652CB1B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465" y="978569"/>
            <a:ext cx="2498173" cy="33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E17EE2F-3A70-5C25-A895-7B7E690BE6AF}"/>
              </a:ext>
            </a:extLst>
          </p:cNvPr>
          <p:cNvSpPr txBox="1"/>
          <p:nvPr/>
        </p:nvSpPr>
        <p:spPr>
          <a:xfrm>
            <a:off x="9504948" y="2286443"/>
            <a:ext cx="2430378" cy="646331"/>
          </a:xfrm>
          <a:prstGeom prst="rect">
            <a:avLst/>
          </a:prstGeom>
          <a:noFill/>
        </p:spPr>
        <p:txBody>
          <a:bodyPr wrap="square" rtlCol="0">
            <a:spAutoFit/>
          </a:bodyPr>
          <a:lstStyle/>
          <a:p>
            <a:r>
              <a:rPr lang="en-US" dirty="0"/>
              <a:t>Clarence Atkinson,</a:t>
            </a:r>
          </a:p>
          <a:p>
            <a:r>
              <a:rPr lang="en-US" dirty="0"/>
              <a:t>POST 2792 Commander</a:t>
            </a:r>
          </a:p>
        </p:txBody>
      </p:sp>
      <p:sp>
        <p:nvSpPr>
          <p:cNvPr id="6" name="TextBox 5">
            <a:extLst>
              <a:ext uri="{FF2B5EF4-FFF2-40B4-BE49-F238E27FC236}">
                <a16:creationId xmlns:a16="http://schemas.microsoft.com/office/drawing/2014/main" id="{969E50BB-5474-1ED1-C36E-2EE000DC671F}"/>
              </a:ext>
            </a:extLst>
          </p:cNvPr>
          <p:cNvSpPr txBox="1"/>
          <p:nvPr/>
        </p:nvSpPr>
        <p:spPr>
          <a:xfrm>
            <a:off x="5392783" y="2312022"/>
            <a:ext cx="1522682" cy="369332"/>
          </a:xfrm>
          <a:prstGeom prst="rect">
            <a:avLst/>
          </a:prstGeom>
          <a:noFill/>
        </p:spPr>
        <p:txBody>
          <a:bodyPr wrap="square" rtlCol="0">
            <a:spAutoFit/>
          </a:bodyPr>
          <a:lstStyle/>
          <a:p>
            <a:r>
              <a:rPr lang="en-US" dirty="0"/>
              <a:t>Annie Taggart</a:t>
            </a:r>
          </a:p>
        </p:txBody>
      </p:sp>
    </p:spTree>
    <p:extLst>
      <p:ext uri="{BB962C8B-B14F-4D97-AF65-F5344CB8AC3E}">
        <p14:creationId xmlns:p14="http://schemas.microsoft.com/office/powerpoint/2010/main" val="370897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AECC6-9B96-5D38-837F-040A2C339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C0A79-D08B-1A6C-B4AC-D4FD091CB964}"/>
              </a:ext>
            </a:extLst>
          </p:cNvPr>
          <p:cNvSpPr>
            <a:spLocks noGrp="1"/>
          </p:cNvSpPr>
          <p:nvPr>
            <p:ph type="title"/>
          </p:nvPr>
        </p:nvSpPr>
        <p:spPr>
          <a:xfrm>
            <a:off x="557360" y="226243"/>
            <a:ext cx="11077280" cy="697806"/>
          </a:xfrm>
        </p:spPr>
        <p:txBody>
          <a:bodyPr>
            <a:normAutofit fontScale="90000"/>
          </a:bodyPr>
          <a:lstStyle/>
          <a:p>
            <a:r>
              <a:rPr lang="en-US" dirty="0"/>
              <a:t>  </a:t>
            </a:r>
            <a:r>
              <a:rPr lang="en-US" u="sng" dirty="0"/>
              <a:t>ANNIE’S HANDICAP BATHROOM CONSTRUCTION</a:t>
            </a:r>
          </a:p>
        </p:txBody>
      </p:sp>
      <p:pic>
        <p:nvPicPr>
          <p:cNvPr id="1026" name="Picture 2">
            <a:extLst>
              <a:ext uri="{FF2B5EF4-FFF2-40B4-BE49-F238E27FC236}">
                <a16:creationId xmlns:a16="http://schemas.microsoft.com/office/drawing/2014/main" id="{28CDFCE0-E6EE-19FB-927B-1F965614E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18" y="1143462"/>
            <a:ext cx="4168226" cy="555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CC5D401D-5EFB-B2E2-62A7-D462ACF6A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894" y="1636279"/>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7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37588-CDCA-26AF-49C2-F84E9B3F5018}"/>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F9E70CB2-05A0-FBB8-898E-B16E58E56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840" y="365125"/>
            <a:ext cx="4237998" cy="565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A03B91CC-1290-DE4D-050D-462D22F2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99" y="1167816"/>
            <a:ext cx="6068259" cy="455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21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1CF5-0C49-02AA-D048-DBE3395AF072}"/>
              </a:ext>
            </a:extLst>
          </p:cNvPr>
          <p:cNvSpPr>
            <a:spLocks noGrp="1"/>
          </p:cNvSpPr>
          <p:nvPr>
            <p:ph type="title"/>
          </p:nvPr>
        </p:nvSpPr>
        <p:spPr>
          <a:xfrm>
            <a:off x="838200" y="365126"/>
            <a:ext cx="10515600" cy="966370"/>
          </a:xfrm>
        </p:spPr>
        <p:txBody>
          <a:bodyPr/>
          <a:lstStyle/>
          <a:p>
            <a:r>
              <a:rPr lang="en-US" dirty="0"/>
              <a:t>         NEW BARNSVILLE POST MURAL</a:t>
            </a:r>
          </a:p>
        </p:txBody>
      </p:sp>
      <p:pic>
        <p:nvPicPr>
          <p:cNvPr id="4" name="Picture 4">
            <a:extLst>
              <a:ext uri="{FF2B5EF4-FFF2-40B4-BE49-F238E27FC236}">
                <a16:creationId xmlns:a16="http://schemas.microsoft.com/office/drawing/2014/main" id="{A787CE0D-63AA-844C-287A-C5D89603E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024" y="1230271"/>
            <a:ext cx="4156536" cy="554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361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324</Words>
  <Application>Microsoft Office PowerPoint</Application>
  <PresentationFormat>Widescreen</PresentationFormat>
  <Paragraphs>40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Wingdings</vt:lpstr>
      <vt:lpstr>Office Theme</vt:lpstr>
      <vt:lpstr>VFWOC MAKING A  DIFFERENCE</vt:lpstr>
      <vt:lpstr>D12 ($3,500) + HQ VFWOC ($1,500) PEANUT BUTTER/JELLY  JAR SUPPORT TO ATHENS COUNTY CHILD SERVICES</vt:lpstr>
      <vt:lpstr>D12 + HQ VFWOC PEANUT BUTTER/JELLY  $5,000 CHECK PRESENTATION TO ATHENS COUNTY CHILD SERVICES, CONT’D</vt:lpstr>
      <vt:lpstr>       MONROE POST 5303, WOODSFIELD, DONATED TO EIGHT FIRE DEPARTMENTS</vt:lpstr>
      <vt:lpstr>MORGAN COUNTY FOOD BANK DONATION MALTA POST + HQ VFWOC - $12,000 DONATION</vt:lpstr>
      <vt:lpstr>HANDICAP BATHROOM FOR ANNIE TAGGART</vt:lpstr>
      <vt:lpstr>  ANNIE’S HANDICAP BATHROOM CONSTRUCTION</vt:lpstr>
      <vt:lpstr>PowerPoint Presentation</vt:lpstr>
      <vt:lpstr>         NEW BARNSVILLE POST MURAL</vt:lpstr>
      <vt:lpstr>        VETERANS SUPPORTING VETERANS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Faulkner</dc:creator>
  <cp:lastModifiedBy>Dan Faulkner</cp:lastModifiedBy>
  <cp:revision>1</cp:revision>
  <dcterms:created xsi:type="dcterms:W3CDTF">2026-06-30T17:10:23Z</dcterms:created>
  <dcterms:modified xsi:type="dcterms:W3CDTF">2026-06-30T17:11:13Z</dcterms:modified>
</cp:coreProperties>
</file>